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3" r:id="rId2"/>
    <p:sldId id="423" r:id="rId3"/>
    <p:sldId id="462" r:id="rId4"/>
    <p:sldId id="471" r:id="rId5"/>
    <p:sldId id="473" r:id="rId6"/>
    <p:sldId id="474" r:id="rId7"/>
    <p:sldId id="304" r:id="rId8"/>
    <p:sldId id="479" r:id="rId9"/>
    <p:sldId id="475" r:id="rId10"/>
    <p:sldId id="476" r:id="rId11"/>
    <p:sldId id="477" r:id="rId12"/>
    <p:sldId id="478" r:id="rId13"/>
    <p:sldId id="482" r:id="rId14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E8D"/>
    <a:srgbClr val="0000FF"/>
    <a:srgbClr val="FF6600"/>
    <a:srgbClr val="FF9966"/>
    <a:srgbClr val="FF9933"/>
    <a:srgbClr val="0000CC"/>
    <a:srgbClr val="422EBF"/>
    <a:srgbClr val="DC84B0"/>
    <a:srgbClr val="DCB0C4"/>
    <a:srgbClr val="FF99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7400" autoAdjust="0"/>
  </p:normalViewPr>
  <p:slideViewPr>
    <p:cSldViewPr>
      <p:cViewPr varScale="1">
        <p:scale>
          <a:sx n="79" d="100"/>
          <a:sy n="79" d="100"/>
        </p:scale>
        <p:origin x="-8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Cartel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5005879979342891"/>
          <c:y val="2.7427684613592868E-2"/>
          <c:w val="0.46833174341210393"/>
          <c:h val="0.83844512771854174"/>
        </c:manualLayout>
      </c:layout>
      <c:barChart>
        <c:barDir val="bar"/>
        <c:grouping val="percentStacked"/>
        <c:ser>
          <c:idx val="0"/>
          <c:order val="0"/>
          <c:tx>
            <c:strRef>
              <c:f>Sheet1!$C$1</c:f>
              <c:strCache>
                <c:ptCount val="1"/>
                <c:pt idx="0">
                  <c:v>lavorano</c:v>
                </c:pt>
              </c:strCache>
            </c:strRef>
          </c:tx>
          <c:spPr>
            <a:gradFill rotWithShape="0">
              <a:gsLst>
                <a:gs pos="0">
                  <a:srgbClr val="0000FF">
                    <a:gamma/>
                    <a:shade val="50196"/>
                    <a:invGamma/>
                  </a:srgbClr>
                </a:gs>
                <a:gs pos="100000">
                  <a:srgbClr val="0000FF"/>
                </a:gs>
              </a:gsLst>
              <a:lin ang="5400000" scaled="1"/>
            </a:gradFill>
            <a:ln w="46628">
              <a:noFill/>
            </a:ln>
          </c:spPr>
          <c:dLbls>
            <c:dLbl>
              <c:idx val="28"/>
              <c:delete val="1"/>
            </c:dLbl>
            <c:numFmt formatCode="0.0" sourceLinked="0"/>
            <c:spPr>
              <a:noFill/>
              <a:ln w="46628">
                <a:noFill/>
              </a:ln>
            </c:spPr>
            <c:txPr>
              <a:bodyPr/>
              <a:lstStyle/>
              <a:p>
                <a:pPr algn="r"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">
                  <c:v>82.142857142856883</c:v>
                </c:pt>
                <c:pt idx="2" formatCode="0.0">
                  <c:v>74.509803921568633</c:v>
                </c:pt>
                <c:pt idx="3" formatCode="0.0">
                  <c:v>80</c:v>
                </c:pt>
                <c:pt idx="4" formatCode="0.0">
                  <c:v>86.904761904761898</c:v>
                </c:pt>
                <c:pt idx="6" formatCode="0.0">
                  <c:v>62.962962962962962</c:v>
                </c:pt>
                <c:pt idx="7" formatCode="0.0">
                  <c:v>94.186046511627666</c:v>
                </c:pt>
                <c:pt idx="9" formatCode="0.0">
                  <c:v>80.851063829787236</c:v>
                </c:pt>
                <c:pt idx="10" formatCode="0.0">
                  <c:v>84.782608695652172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non cercano</c:v>
                </c:pt>
              </c:strCache>
            </c:strRef>
          </c:tx>
          <c:spPr>
            <a:gradFill rotWithShape="0">
              <a:gsLst>
                <a:gs pos="0">
                  <a:srgbClr val="FFFF00">
                    <a:gamma/>
                    <a:shade val="50196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46628">
              <a:noFill/>
            </a:ln>
          </c:spPr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7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txPr>
              <a:bodyPr/>
              <a:lstStyle/>
              <a:p>
                <a:pPr>
                  <a:defRPr sz="1400">
                    <a:solidFill>
                      <a:schemeClr val="tx2"/>
                    </a:solidFill>
                    <a:latin typeface="+mn-lt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 formatCode="0.0">
                  <c:v>5</c:v>
                </c:pt>
                <c:pt idx="2" formatCode="0.0">
                  <c:v>3.9215686274509798</c:v>
                </c:pt>
                <c:pt idx="3" formatCode="0.0">
                  <c:v>0</c:v>
                </c:pt>
                <c:pt idx="4" formatCode="0.0">
                  <c:v>5.9523809523809446</c:v>
                </c:pt>
                <c:pt idx="6" formatCode="0.0">
                  <c:v>9.2592592592592826</c:v>
                </c:pt>
                <c:pt idx="7" formatCode="0.0">
                  <c:v>2.3255813953488373</c:v>
                </c:pt>
                <c:pt idx="9" formatCode="0.0">
                  <c:v>5.3191489361702065</c:v>
                </c:pt>
                <c:pt idx="10" formatCode="0.0">
                  <c:v>4.3478260869565215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cercano</c:v>
                </c:pt>
              </c:strCache>
            </c:strRef>
          </c:tx>
          <c:spPr>
            <a:gradFill rotWithShape="0">
              <a:gsLst>
                <a:gs pos="0">
                  <a:srgbClr val="FF0000">
                    <a:gamma/>
                    <a:shade val="50196"/>
                    <a:invGamma/>
                  </a:srgbClr>
                </a:gs>
                <a:gs pos="100000">
                  <a:srgbClr val="FF0000"/>
                </a:gs>
              </a:gsLst>
              <a:lin ang="5400000" scaled="1"/>
            </a:gradFill>
            <a:ln w="46628">
              <a:noFill/>
            </a:ln>
          </c:spPr>
          <c:dLbls>
            <c:dLbl>
              <c:idx val="7"/>
              <c:delete val="1"/>
            </c:dLbl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 formatCode="0.0">
                  <c:v>12.857142857142884</c:v>
                </c:pt>
                <c:pt idx="2" formatCode="0.0">
                  <c:v>21.568627450980344</c:v>
                </c:pt>
                <c:pt idx="3" formatCode="0.0">
                  <c:v>20</c:v>
                </c:pt>
                <c:pt idx="4" formatCode="0.0">
                  <c:v>7.1428571428571415</c:v>
                </c:pt>
                <c:pt idx="6" formatCode="0.0">
                  <c:v>27.777777777777779</c:v>
                </c:pt>
                <c:pt idx="7" formatCode="0.0">
                  <c:v>3.4883720930232527</c:v>
                </c:pt>
                <c:pt idx="9" formatCode="0.0">
                  <c:v>13.829787234042575</c:v>
                </c:pt>
                <c:pt idx="10" formatCode="0.0">
                  <c:v>10.869565217391335</c:v>
                </c:pt>
              </c:numCache>
            </c:numRef>
          </c:val>
        </c:ser>
        <c:gapWidth val="50"/>
        <c:overlap val="100"/>
        <c:axId val="143890304"/>
        <c:axId val="143891840"/>
      </c:barChart>
      <c:catAx>
        <c:axId val="143890304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828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43891840"/>
        <c:crosses val="autoZero"/>
        <c:auto val="1"/>
        <c:lblAlgn val="ctr"/>
        <c:lblOffset val="100"/>
        <c:tickLblSkip val="1"/>
        <c:tickMarkSkip val="1"/>
      </c:catAx>
      <c:valAx>
        <c:axId val="143891840"/>
        <c:scaling>
          <c:orientation val="minMax"/>
        </c:scaling>
        <c:axPos val="b"/>
        <c:numFmt formatCode="0%" sourceLinked="1"/>
        <c:majorTickMark val="none"/>
        <c:tickLblPos val="nextTo"/>
        <c:spPr>
          <a:ln w="5828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43890304"/>
        <c:crosses val="autoZero"/>
        <c:crossBetween val="between"/>
        <c:majorUnit val="0.2"/>
        <c:minorUnit val="4.0000000000000112E-2"/>
      </c:valAx>
      <c:spPr>
        <a:noFill/>
        <a:ln w="5828">
          <a:solidFill>
            <a:srgbClr val="C0C0C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469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ln>
                <a:noFill/>
              </a:ln>
            </c:spPr>
          </c:marker>
          <c:dPt>
            <c:idx val="0"/>
            <c:marker>
              <c:spPr>
                <a:solidFill>
                  <a:srgbClr val="FF6600"/>
                </a:solidFill>
                <a:ln>
                  <a:noFill/>
                </a:ln>
              </c:spPr>
            </c:marker>
          </c:dPt>
          <c:dPt>
            <c:idx val="1"/>
            <c:marker>
              <c:spPr>
                <a:solidFill>
                  <a:srgbClr val="FF6600"/>
                </a:solidFill>
                <a:ln>
                  <a:noFill/>
                </a:ln>
              </c:spPr>
            </c:marker>
          </c:dPt>
          <c:dPt>
            <c:idx val="2"/>
            <c:marker>
              <c:symbol val="circle"/>
              <c:size val="7"/>
              <c:spPr>
                <a:solidFill>
                  <a:srgbClr val="00B050"/>
                </a:solidFill>
                <a:ln>
                  <a:noFill/>
                </a:ln>
              </c:spPr>
            </c:marker>
          </c:dPt>
          <c:dPt>
            <c:idx val="3"/>
            <c:marker>
              <c:symbol val="circle"/>
              <c:size val="7"/>
              <c:spPr>
                <a:solidFill>
                  <a:srgbClr val="00B050"/>
                </a:solidFill>
                <a:ln>
                  <a:noFill/>
                </a:ln>
              </c:spPr>
            </c:marker>
          </c:dPt>
          <c:dPt>
            <c:idx val="4"/>
            <c:marker>
              <c:symbol val="circle"/>
              <c:size val="7"/>
              <c:spPr>
                <a:solidFill>
                  <a:srgbClr val="00B050"/>
                </a:solidFill>
                <a:ln>
                  <a:noFill/>
                </a:ln>
              </c:spPr>
            </c:marker>
          </c:dPt>
          <c:dPt>
            <c:idx val="5"/>
            <c:marker>
              <c:symbol val="square"/>
              <c:size val="7"/>
              <c:spPr>
                <a:solidFill>
                  <a:srgbClr val="0000FF"/>
                </a:solidFill>
                <a:ln>
                  <a:noFill/>
                </a:ln>
              </c:spPr>
            </c:marker>
          </c:dPt>
          <c:dPt>
            <c:idx val="6"/>
            <c:marker>
              <c:symbol val="square"/>
              <c:size val="7"/>
              <c:spPr>
                <a:solidFill>
                  <a:srgbClr val="0000FF"/>
                </a:solidFill>
                <a:ln>
                  <a:noFill/>
                </a:ln>
              </c:spPr>
            </c:marker>
          </c:dPt>
          <c:dLbls>
            <c:dLbl>
              <c:idx val="0"/>
              <c:layout>
                <c:manualLayout>
                  <c:x val="-9.7370546791097521E-4"/>
                  <c:y val="-2.7909008374069615E-2"/>
                </c:manualLayout>
              </c:layout>
              <c:tx>
                <c:strRef>
                  <c:f>Foglio1!$J$8</c:f>
                  <c:strCache>
                    <c:ptCount val="1"/>
                    <c:pt idx="0">
                      <c:v>Uomini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400" b="1" i="0" strike="noStrike">
                      <a:solidFill>
                        <a:srgbClr val="422E8D"/>
                      </a:solidFill>
                      <a:latin typeface="+mj-lt"/>
                    </a:defRPr>
                  </a:pPr>
                  <a:endParaRPr lang="it-IT"/>
                </a:p>
              </c:txPr>
              <c:dLblPos val="r"/>
              <c:showVal val="1"/>
            </c:dLbl>
            <c:dLbl>
              <c:idx val="1"/>
              <c:layout/>
              <c:tx>
                <c:strRef>
                  <c:f>Foglio1!$K$8</c:f>
                  <c:strCache>
                    <c:ptCount val="1"/>
                    <c:pt idx="0">
                      <c:v>Donne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400" b="1" i="0" strike="noStrike">
                      <a:solidFill>
                        <a:srgbClr val="422E8D"/>
                      </a:solidFill>
                      <a:latin typeface="+mj-lt"/>
                    </a:defRPr>
                  </a:pPr>
                  <a:endParaRPr lang="it-IT"/>
                </a:p>
              </c:txPr>
              <c:dLblPos val="t"/>
              <c:showVal val="1"/>
            </c:dLbl>
            <c:dLbl>
              <c:idx val="2"/>
              <c:layout/>
              <c:tx>
                <c:strRef>
                  <c:f>Foglio1!$L$8</c:f>
                  <c:strCache>
                    <c:ptCount val="1"/>
                    <c:pt idx="0">
                      <c:v>Giudiziario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400" b="1" i="0" strike="noStrike">
                      <a:solidFill>
                        <a:srgbClr val="422E8D"/>
                      </a:solidFill>
                      <a:latin typeface="+mj-lt"/>
                    </a:defRPr>
                  </a:pPr>
                  <a:endParaRPr lang="it-IT"/>
                </a:p>
              </c:txPr>
              <c:dLblPos val="t"/>
              <c:showVal val="1"/>
            </c:dLbl>
            <c:dLbl>
              <c:idx val="3"/>
              <c:layout/>
              <c:tx>
                <c:strRef>
                  <c:f>Foglio1!$M$8</c:f>
                  <c:strCache>
                    <c:ptCount val="1"/>
                    <c:pt idx="0">
                      <c:v>Notarile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400" b="1" i="0" strike="noStrike">
                      <a:solidFill>
                        <a:srgbClr val="422E8D"/>
                      </a:solidFill>
                      <a:latin typeface="+mj-lt"/>
                    </a:defRPr>
                  </a:pPr>
                  <a:endParaRPr lang="it-IT"/>
                </a:p>
              </c:txPr>
              <c:dLblPos val="t"/>
              <c:showVal val="1"/>
            </c:dLbl>
            <c:dLbl>
              <c:idx val="4"/>
              <c:layout>
                <c:manualLayout>
                  <c:x val="5.8697181794615484E-3"/>
                  <c:y val="-1.4481463865126101E-2"/>
                </c:manualLayout>
              </c:layout>
              <c:tx>
                <c:strRef>
                  <c:f>Foglio1!$N$8</c:f>
                  <c:strCache>
                    <c:ptCount val="1"/>
                    <c:pt idx="0">
                      <c:v>Percorso Comune</c:v>
                    </c:pt>
                  </c:strCache>
                </c:strRef>
              </c:tx>
              <c:spPr/>
              <c:txPr>
                <a:bodyPr/>
                <a:lstStyle/>
                <a:p>
                  <a:pPr>
                    <a:defRPr sz="1400" b="1" i="0" strike="noStrike">
                      <a:solidFill>
                        <a:srgbClr val="422E8D"/>
                      </a:solidFill>
                      <a:latin typeface="+mj-lt"/>
                    </a:defRPr>
                  </a:pPr>
                  <a:endParaRPr lang="it-IT"/>
                </a:p>
              </c:txPr>
              <c:dLblPos val="r"/>
              <c:showVal val="1"/>
            </c:dLbl>
            <c:dLbl>
              <c:idx val="5"/>
              <c:layout>
                <c:manualLayout>
                  <c:x val="-0.10889429530978048"/>
                  <c:y val="8.1618969420064566E-2"/>
                </c:manualLayout>
              </c:layout>
              <c:tx>
                <c:rich>
                  <a:bodyPr/>
                  <a:lstStyle/>
                  <a:p>
                    <a:pPr>
                      <a:defRPr sz="1400" b="1" i="0" strike="noStrike">
                        <a:solidFill>
                          <a:srgbClr val="422E8D"/>
                        </a:solidFill>
                        <a:latin typeface="+mj-lt"/>
                      </a:defRPr>
                    </a:pPr>
                    <a:r>
                      <a:rPr lang="en-US" sz="1400" b="1" dirty="0">
                        <a:solidFill>
                          <a:srgbClr val="422E8D"/>
                        </a:solidFill>
                        <a:latin typeface="+mj-lt"/>
                      </a:rPr>
                      <a:t>Anno diploma spec. </a:t>
                    </a:r>
                    <a:endParaRPr lang="en-US" sz="1400" b="1" dirty="0" smtClean="0">
                      <a:solidFill>
                        <a:srgbClr val="422E8D"/>
                      </a:solidFill>
                      <a:latin typeface="+mj-lt"/>
                    </a:endParaRPr>
                  </a:p>
                  <a:p>
                    <a:pPr>
                      <a:defRPr sz="1400" b="1" i="0" strike="noStrike">
                        <a:solidFill>
                          <a:srgbClr val="422E8D"/>
                        </a:solidFill>
                        <a:latin typeface="+mj-lt"/>
                      </a:defRPr>
                    </a:pPr>
                    <a:r>
                      <a:rPr lang="en-US" sz="1400" b="1" dirty="0" smtClean="0">
                        <a:solidFill>
                          <a:srgbClr val="422E8D"/>
                        </a:solidFill>
                        <a:latin typeface="+mj-lt"/>
                      </a:rPr>
                      <a:t>2003-2007</a:t>
                    </a:r>
                    <a:endParaRPr lang="en-US" dirty="0"/>
                  </a:p>
                </c:rich>
              </c:tx>
              <c:spPr/>
              <c:dLblPos val="r"/>
              <c:showVal val="1"/>
            </c:dLbl>
            <c:dLbl>
              <c:idx val="6"/>
              <c:layout>
                <c:manualLayout>
                  <c:x val="-1.1523748518683133E-2"/>
                  <c:y val="-2.7779031496500437E-2"/>
                </c:manualLayout>
              </c:layout>
              <c:tx>
                <c:rich>
                  <a:bodyPr/>
                  <a:lstStyle/>
                  <a:p>
                    <a:pPr>
                      <a:defRPr sz="1400" b="1" i="0" strike="noStrike">
                        <a:solidFill>
                          <a:srgbClr val="422E8D"/>
                        </a:solidFill>
                        <a:latin typeface="+mj-lt"/>
                      </a:defRPr>
                    </a:pPr>
                    <a:r>
                      <a:rPr lang="en-US" sz="1400" b="1" dirty="0">
                        <a:solidFill>
                          <a:srgbClr val="422E8D"/>
                        </a:solidFill>
                        <a:latin typeface="+mj-lt"/>
                      </a:rPr>
                      <a:t>Anno diploma spec</a:t>
                    </a:r>
                    <a:r>
                      <a:rPr lang="en-US" sz="1400" b="1" dirty="0" smtClean="0">
                        <a:solidFill>
                          <a:srgbClr val="422E8D"/>
                        </a:solidFill>
                        <a:latin typeface="+mj-lt"/>
                      </a:rPr>
                      <a:t>.</a:t>
                    </a:r>
                  </a:p>
                  <a:p>
                    <a:pPr>
                      <a:defRPr sz="1400" b="1" i="0" strike="noStrike">
                        <a:solidFill>
                          <a:srgbClr val="422E8D"/>
                        </a:solidFill>
                        <a:latin typeface="+mj-lt"/>
                      </a:defRPr>
                    </a:pPr>
                    <a:r>
                      <a:rPr lang="en-US" sz="1400" b="1" dirty="0" smtClean="0">
                        <a:solidFill>
                          <a:srgbClr val="422E8D"/>
                        </a:solidFill>
                        <a:latin typeface="+mj-lt"/>
                      </a:rPr>
                      <a:t>2008-2011</a:t>
                    </a:r>
                    <a:endParaRPr lang="en-US" dirty="0"/>
                  </a:p>
                </c:rich>
              </c:tx>
              <c:spPr/>
              <c:dLblPos val="r"/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rgbClr val="422E8D"/>
                    </a:solidFill>
                    <a:latin typeface="+mj-lt"/>
                  </a:defRPr>
                </a:pPr>
                <a:endParaRPr lang="it-IT"/>
              </a:p>
            </c:txPr>
            <c:showVal val="1"/>
          </c:dLbls>
          <c:xVal>
            <c:numRef>
              <c:f>Foglio1!$J$9:$P$9</c:f>
              <c:numCache>
                <c:formatCode>####.0</c:formatCode>
                <c:ptCount val="7"/>
                <c:pt idx="0">
                  <c:v>69.565217391304344</c:v>
                </c:pt>
                <c:pt idx="1">
                  <c:v>52.127659574468076</c:v>
                </c:pt>
                <c:pt idx="2">
                  <c:v>58.333333333333336</c:v>
                </c:pt>
                <c:pt idx="3">
                  <c:v>40</c:v>
                </c:pt>
                <c:pt idx="4">
                  <c:v>58.823529411764639</c:v>
                </c:pt>
                <c:pt idx="5">
                  <c:v>54.651162790697619</c:v>
                </c:pt>
                <c:pt idx="6">
                  <c:v>62.962962962962962</c:v>
                </c:pt>
              </c:numCache>
            </c:numRef>
          </c:xVal>
          <c:yVal>
            <c:numRef>
              <c:f>Foglio1!$J$10:$P$10</c:f>
              <c:numCache>
                <c:formatCode>0.0</c:formatCode>
                <c:ptCount val="7"/>
                <c:pt idx="0">
                  <c:v>6.5</c:v>
                </c:pt>
                <c:pt idx="1">
                  <c:v>6.4574468085106389</c:v>
                </c:pt>
                <c:pt idx="2">
                  <c:v>6.5952380952380993</c:v>
                </c:pt>
                <c:pt idx="3">
                  <c:v>5.4</c:v>
                </c:pt>
                <c:pt idx="4">
                  <c:v>6.3725490196078463</c:v>
                </c:pt>
                <c:pt idx="5">
                  <c:v>6.2790697674418725</c:v>
                </c:pt>
                <c:pt idx="6">
                  <c:v>6.7777777777777777</c:v>
                </c:pt>
              </c:numCache>
            </c:numRef>
          </c:yVal>
        </c:ser>
        <c:axId val="127233408"/>
        <c:axId val="129978752"/>
      </c:scatterChart>
      <c:valAx>
        <c:axId val="127233408"/>
        <c:scaling>
          <c:orientation val="minMax"/>
          <c:max val="80"/>
          <c:min val="30"/>
        </c:scaling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422E8D"/>
                    </a:solidFill>
                  </a:defRPr>
                </a:pPr>
                <a:r>
                  <a:rPr lang="it-IT" sz="1200" dirty="0">
                    <a:solidFill>
                      <a:srgbClr val="422E8D"/>
                    </a:solidFill>
                  </a:rPr>
                  <a:t>consiglia ad un </a:t>
                </a:r>
                <a:r>
                  <a:rPr lang="it-IT" sz="1200" dirty="0" smtClean="0">
                    <a:solidFill>
                      <a:srgbClr val="422E8D"/>
                    </a:solidFill>
                  </a:rPr>
                  <a:t>amico (valori percentuali)</a:t>
                </a:r>
                <a:endParaRPr lang="it-IT" sz="1200" dirty="0">
                  <a:solidFill>
                    <a:srgbClr val="422E8D"/>
                  </a:solidFill>
                </a:endParaRPr>
              </a:p>
            </c:rich>
          </c:tx>
          <c:layout>
            <c:manualLayout>
              <c:xMode val="edge"/>
              <c:yMode val="edge"/>
              <c:x val="0.70873346248564972"/>
              <c:y val="0.93723722537773557"/>
            </c:manualLayout>
          </c:layout>
        </c:title>
        <c:numFmt formatCode="####" sourceLinked="0"/>
        <c:majorTickMark val="none"/>
        <c:tickLblPos val="low"/>
        <c:spPr>
          <a:ln>
            <a:solidFill>
              <a:srgbClr val="FF0000"/>
            </a:solidFill>
          </a:ln>
        </c:spPr>
        <c:txPr>
          <a:bodyPr/>
          <a:lstStyle/>
          <a:p>
            <a:pPr>
              <a:defRPr sz="1100">
                <a:solidFill>
                  <a:srgbClr val="422E8D"/>
                </a:solidFill>
              </a:defRPr>
            </a:pPr>
            <a:endParaRPr lang="it-IT"/>
          </a:p>
        </c:txPr>
        <c:crossAx val="129978752"/>
        <c:crossesAt val="6.4700000000000024"/>
        <c:crossBetween val="midCat"/>
      </c:valAx>
      <c:valAx>
        <c:axId val="129978752"/>
        <c:scaling>
          <c:orientation val="minMax"/>
          <c:min val="5"/>
        </c:scaling>
        <c:axPos val="l"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422E8D"/>
                    </a:solidFill>
                  </a:defRPr>
                </a:pPr>
                <a:r>
                  <a:rPr lang="it-IT" sz="1200" dirty="0">
                    <a:solidFill>
                      <a:srgbClr val="422E8D"/>
                    </a:solidFill>
                  </a:rPr>
                  <a:t>soddisfazione</a:t>
                </a:r>
                <a:r>
                  <a:rPr lang="it-IT" sz="1200" baseline="0" dirty="0">
                    <a:solidFill>
                      <a:srgbClr val="422E8D"/>
                    </a:solidFill>
                  </a:rPr>
                  <a:t> </a:t>
                </a:r>
                <a:r>
                  <a:rPr lang="it-IT" sz="1200" baseline="0" dirty="0" smtClean="0">
                    <a:solidFill>
                      <a:srgbClr val="422E8D"/>
                    </a:solidFill>
                  </a:rPr>
                  <a:t>complessiva (valori medi scala 1-10)</a:t>
                </a:r>
                <a:endParaRPr lang="it-IT" sz="1200" dirty="0">
                  <a:solidFill>
                    <a:srgbClr val="422E8D"/>
                  </a:solidFill>
                </a:endParaRPr>
              </a:p>
            </c:rich>
          </c:tx>
          <c:layout>
            <c:manualLayout>
              <c:xMode val="edge"/>
              <c:yMode val="edge"/>
              <c:x val="5.5115403844017453E-3"/>
              <c:y val="1.5383924355627179E-2"/>
            </c:manualLayout>
          </c:layout>
        </c:title>
        <c:numFmt formatCode="0.0" sourceLinked="1"/>
        <c:majorTickMark val="none"/>
        <c:tickLblPos val="low"/>
        <c:spPr>
          <a:ln>
            <a:solidFill>
              <a:srgbClr val="FF0000"/>
            </a:solidFill>
          </a:ln>
        </c:spPr>
        <c:txPr>
          <a:bodyPr/>
          <a:lstStyle/>
          <a:p>
            <a:pPr>
              <a:defRPr sz="1100">
                <a:solidFill>
                  <a:srgbClr val="422E8D"/>
                </a:solidFill>
              </a:defRPr>
            </a:pPr>
            <a:endParaRPr lang="it-IT"/>
          </a:p>
        </c:txPr>
        <c:crossAx val="127233408"/>
        <c:crossesAt val="57.9"/>
        <c:crossBetween val="midCat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4274193548387098"/>
          <c:y val="5.4644808743169355E-3"/>
          <c:w val="0.48387096774197497"/>
          <c:h val="0.93715846994535457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tasso disoccupazione</c:v>
                </c:pt>
              </c:strCache>
            </c:strRef>
          </c:tx>
          <c:spPr>
            <a:gradFill flip="none" rotWithShape="1">
              <a:gsLst>
                <a:gs pos="0">
                  <a:srgbClr val="FF0000"/>
                </a:gs>
                <a:gs pos="75000">
                  <a:srgbClr val="C00000"/>
                </a:gs>
              </a:gsLst>
              <a:lin ang="0" scaled="1"/>
              <a:tileRect/>
            </a:gradFill>
            <a:ln w="40632">
              <a:noFill/>
            </a:ln>
          </c:spPr>
          <c:dLbls>
            <c:dLbl>
              <c:idx val="3"/>
              <c:layout/>
              <c:tx>
                <c:rich>
                  <a:bodyPr/>
                  <a:lstStyle/>
                  <a:p>
                    <a:pPr>
                      <a:defRPr sz="1400" b="1" i="0" u="none" strike="noStrike" baseline="0">
                        <a:solidFill>
                          <a:schemeClr val="accent3"/>
                        </a:solidFill>
                        <a:latin typeface="+mn-lt"/>
                        <a:ea typeface="Verdana"/>
                        <a:cs typeface="Verdana"/>
                      </a:defRPr>
                    </a:pPr>
                    <a:r>
                      <a:rPr lang="en-US" dirty="0">
                        <a:solidFill>
                          <a:schemeClr val="accent3"/>
                        </a:solidFill>
                      </a:rPr>
                      <a:t>0,0</a:t>
                    </a:r>
                  </a:p>
                </c:rich>
              </c:tx>
              <c:numFmt formatCode="0.0" sourceLinked="0"/>
              <c:spPr>
                <a:noFill/>
                <a:ln w="40632">
                  <a:noFill/>
                </a:ln>
              </c:spPr>
              <c:dLblPos val="inEnd"/>
              <c:showVal val="1"/>
            </c:dLbl>
            <c:dLbl>
              <c:idx val="7"/>
              <c:layout/>
              <c:numFmt formatCode="0.0" sourceLinked="0"/>
              <c:spPr>
                <a:noFill/>
                <a:ln w="4063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3"/>
                      </a:solidFill>
                      <a:latin typeface="+mn-lt"/>
                      <a:ea typeface="Verdana"/>
                      <a:cs typeface="Verdana"/>
                    </a:defRPr>
                  </a:pPr>
                  <a:endParaRPr lang="it-IT"/>
                </a:p>
              </c:txPr>
              <c:dLblPos val="outEnd"/>
              <c:showVal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dLblPos val="inEnd"/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 formatCode="0.0">
                  <c:v>12.21374045801527</c:v>
                </c:pt>
                <c:pt idx="2" formatCode="0.0">
                  <c:v>20.833333333333268</c:v>
                </c:pt>
                <c:pt idx="3" formatCode="0.0">
                  <c:v>0</c:v>
                </c:pt>
                <c:pt idx="4" formatCode="0.0">
                  <c:v>7.5949367088607458</c:v>
                </c:pt>
                <c:pt idx="6" formatCode="0.0">
                  <c:v>29.166666666666668</c:v>
                </c:pt>
                <c:pt idx="7" formatCode="0.0">
                  <c:v>2.4096385542168677</c:v>
                </c:pt>
                <c:pt idx="9" formatCode="0.0">
                  <c:v>13.636363636363637</c:v>
                </c:pt>
                <c:pt idx="10" formatCode="0.0">
                  <c:v>9.3023255813953494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gradFill flip="none" rotWithShape="1">
              <a:gsLst>
                <a:gs pos="0">
                  <a:srgbClr val="FF0000"/>
                </a:gs>
                <a:gs pos="100000">
                  <a:srgbClr val="00CCFF"/>
                </a:gs>
              </a:gsLst>
              <a:lin ang="10800000" scaled="1"/>
              <a:tileRect/>
            </a:gradFill>
            <a:ln w="40632">
              <a:noFill/>
            </a:ln>
          </c:spPr>
          <c:dLbls>
            <c:dLbl>
              <c:idx val="5"/>
              <c:delete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</c:numCache>
            </c:numRef>
          </c:val>
        </c:ser>
        <c:gapWidth val="50"/>
        <c:overlap val="100"/>
        <c:axId val="107261312"/>
        <c:axId val="107275392"/>
      </c:barChart>
      <c:catAx>
        <c:axId val="107261312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07275392"/>
        <c:crosses val="autoZero"/>
        <c:auto val="1"/>
        <c:lblAlgn val="ctr"/>
        <c:lblOffset val="100"/>
        <c:tickLblSkip val="1"/>
        <c:tickMarkSkip val="1"/>
      </c:catAx>
      <c:valAx>
        <c:axId val="107275392"/>
        <c:scaling>
          <c:orientation val="minMax"/>
          <c:max val="30"/>
        </c:scaling>
        <c:axPos val="b"/>
        <c:numFmt formatCode="0" sourceLinked="0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07261312"/>
        <c:crosses val="autoZero"/>
        <c:crossBetween val="between"/>
        <c:majorUnit val="5"/>
      </c:valAx>
      <c:spPr>
        <a:noFill/>
        <a:ln w="5079">
          <a:noFill/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280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50058799793428899"/>
          <c:y val="2.7427684613592868E-2"/>
          <c:w val="0.46833174341210393"/>
          <c:h val="0.83844512771854174"/>
        </c:manualLayout>
      </c:layout>
      <c:barChart>
        <c:barDir val="bar"/>
        <c:grouping val="percentStacked"/>
        <c:ser>
          <c:idx val="0"/>
          <c:order val="0"/>
          <c:tx>
            <c:strRef>
              <c:f>Sheet1!$C$1</c:f>
              <c:strCache>
                <c:ptCount val="1"/>
                <c:pt idx="0">
                  <c:v>Prosegue il lavoro iniziato prima del diploma di specializzazione</c:v>
                </c:pt>
              </c:strCache>
            </c:strRef>
          </c:tx>
          <c:spPr>
            <a:gradFill rotWithShape="0">
              <a:gsLst>
                <a:gs pos="0">
                  <a:srgbClr val="000080"/>
                </a:gs>
                <a:gs pos="100000">
                  <a:srgbClr val="000040"/>
                </a:gs>
              </a:gsLst>
              <a:lin ang="5400000" scaled="1"/>
            </a:gradFill>
            <a:ln w="46628">
              <a:noFill/>
            </a:ln>
          </c:spPr>
          <c:dLbls>
            <c:dLbl>
              <c:idx val="0"/>
              <c:layout/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7"/>
              <c:delete val="1"/>
            </c:dLbl>
            <c:dLbl>
              <c:idx val="9"/>
              <c:delete val="1"/>
            </c:dLbl>
            <c:dLbl>
              <c:idx val="28"/>
              <c:delete val="1"/>
            </c:dLbl>
            <c:numFmt formatCode="0.0" sourceLinked="0"/>
            <c:spPr>
              <a:noFill/>
              <a:ln w="46628">
                <a:noFill/>
              </a:ln>
            </c:spPr>
            <c:txPr>
              <a:bodyPr/>
              <a:lstStyle/>
              <a:p>
                <a:pPr algn="r"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">
                  <c:v>8.6956521739130448</c:v>
                </c:pt>
                <c:pt idx="2" formatCode="0.0">
                  <c:v>15.789473684210503</c:v>
                </c:pt>
                <c:pt idx="3" formatCode="0.0">
                  <c:v>0</c:v>
                </c:pt>
                <c:pt idx="4" formatCode="0.0">
                  <c:v>5.4794520547945389</c:v>
                </c:pt>
                <c:pt idx="6" formatCode="0.0">
                  <c:v>14.705882352941176</c:v>
                </c:pt>
                <c:pt idx="7" formatCode="0.0">
                  <c:v>6.1728395061728385</c:v>
                </c:pt>
                <c:pt idx="9" formatCode="0.0">
                  <c:v>7.8947368421052424</c:v>
                </c:pt>
                <c:pt idx="10" formatCode="0.0">
                  <c:v>10.256410256410279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Non prosegue il lavoro iniziato prima del diploma di specializzazione</c:v>
                </c:pt>
              </c:strCache>
            </c:strRef>
          </c:tx>
          <c:spPr>
            <a:gradFill rotWithShape="0">
              <a:gsLst>
                <a:gs pos="100000">
                  <a:srgbClr val="87A9A9"/>
                </a:gs>
                <a:gs pos="100000">
                  <a:srgbClr val="CCFFFF"/>
                </a:gs>
              </a:gsLst>
              <a:lin ang="5400000" scaled="1"/>
            </a:gradFill>
            <a:ln w="46628">
              <a:noFill/>
            </a:ln>
          </c:spPr>
          <c:dLbls>
            <c:dLbl>
              <c:idx val="3"/>
              <c:delete val="1"/>
            </c:dLbl>
            <c:dLbl>
              <c:idx val="10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rgbClr val="FFFFFF"/>
                    </a:solidFill>
                    <a:latin typeface="+mn-lt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 formatCode="0.0">
                  <c:v>10.434782608695652</c:v>
                </c:pt>
                <c:pt idx="2" formatCode="0.0">
                  <c:v>10.526315789473665</c:v>
                </c:pt>
                <c:pt idx="3" formatCode="0.0">
                  <c:v>0</c:v>
                </c:pt>
                <c:pt idx="4" formatCode="0.0">
                  <c:v>10.958904109589056</c:v>
                </c:pt>
                <c:pt idx="6" formatCode="0.0">
                  <c:v>11.764705882352942</c:v>
                </c:pt>
                <c:pt idx="7" formatCode="0.0">
                  <c:v>9.8765432098765622</c:v>
                </c:pt>
                <c:pt idx="9" formatCode="0.0">
                  <c:v>11.842105263157896</c:v>
                </c:pt>
                <c:pt idx="10" formatCode="0.0">
                  <c:v>7.6923076923076925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Ha iniziato a lavorare dopo il diploma di specializzazione</c:v>
                </c:pt>
              </c:strCache>
            </c:strRef>
          </c:tx>
          <c:spPr>
            <a:gradFill rotWithShape="0">
              <a:gsLst>
                <a:gs pos="0">
                  <a:srgbClr val="2244A9"/>
                </a:gs>
                <a:gs pos="100000">
                  <a:srgbClr val="3366FF"/>
                </a:gs>
              </a:gsLst>
              <a:lin ang="5400000" scaled="1"/>
            </a:gradFill>
            <a:ln w="46628">
              <a:noFill/>
            </a:ln>
          </c:spPr>
          <c:dLbls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 formatCode="0.0">
                  <c:v>80.869565217391298</c:v>
                </c:pt>
                <c:pt idx="2" formatCode="0.0">
                  <c:v>73.684210526315795</c:v>
                </c:pt>
                <c:pt idx="3" formatCode="0.0">
                  <c:v>100</c:v>
                </c:pt>
                <c:pt idx="4" formatCode="0.0">
                  <c:v>83.561643835616437</c:v>
                </c:pt>
                <c:pt idx="6" formatCode="0.0">
                  <c:v>73.529411764705884</c:v>
                </c:pt>
                <c:pt idx="7" formatCode="0.0">
                  <c:v>83.950617283950621</c:v>
                </c:pt>
                <c:pt idx="9" formatCode="0.0">
                  <c:v>80.263157894736779</c:v>
                </c:pt>
                <c:pt idx="10" formatCode="0.0">
                  <c:v>82.051282051282072</c:v>
                </c:pt>
              </c:numCache>
            </c:numRef>
          </c:val>
        </c:ser>
        <c:gapWidth val="50"/>
        <c:overlap val="100"/>
        <c:axId val="110746624"/>
        <c:axId val="119096064"/>
      </c:barChart>
      <c:catAx>
        <c:axId val="110746624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828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19096064"/>
        <c:crosses val="autoZero"/>
        <c:auto val="1"/>
        <c:lblAlgn val="ctr"/>
        <c:lblOffset val="100"/>
        <c:tickLblSkip val="1"/>
        <c:tickMarkSkip val="1"/>
      </c:catAx>
      <c:valAx>
        <c:axId val="119096064"/>
        <c:scaling>
          <c:orientation val="minMax"/>
        </c:scaling>
        <c:axPos val="b"/>
        <c:numFmt formatCode="0%" sourceLinked="1"/>
        <c:majorTickMark val="none"/>
        <c:tickLblPos val="nextTo"/>
        <c:spPr>
          <a:ln w="5828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10746624"/>
        <c:crosses val="autoZero"/>
        <c:crossBetween val="between"/>
        <c:majorUnit val="0.2"/>
        <c:minorUnit val="4.0000000000000112E-2"/>
      </c:valAx>
      <c:spPr>
        <a:noFill/>
        <a:ln w="5828">
          <a:solidFill>
            <a:srgbClr val="C0C0C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469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4274193548387098"/>
          <c:y val="5.4644808743169355E-3"/>
          <c:w val="0.48387096774197469"/>
          <c:h val="0.93715846994535457"/>
        </c:manualLayout>
      </c:layout>
      <c:barChart>
        <c:barDir val="bar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Autonomo effettivo</c:v>
                </c:pt>
              </c:strCache>
            </c:strRef>
          </c:tx>
          <c:spPr>
            <a:gradFill rotWithShape="0">
              <a:gsLst>
                <a:gs pos="0">
                  <a:srgbClr val="0000FF">
                    <a:gamma/>
                    <a:shade val="46275"/>
                    <a:invGamma/>
                  </a:srgbClr>
                </a:gs>
                <a:gs pos="100000">
                  <a:srgbClr val="0000FF"/>
                </a:gs>
              </a:gsLst>
              <a:lin ang="5400000" scaled="1"/>
            </a:gradFill>
            <a:ln w="40632">
              <a:noFill/>
            </a:ln>
          </c:spPr>
          <c:dLbls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 formatCode="0.0">
                  <c:v>48.695652173913061</c:v>
                </c:pt>
                <c:pt idx="2" formatCode="0.0">
                  <c:v>36.842105263157912</c:v>
                </c:pt>
                <c:pt idx="3" formatCode="0.0">
                  <c:v>50</c:v>
                </c:pt>
                <c:pt idx="4" formatCode="0.0">
                  <c:v>54.794520547945211</c:v>
                </c:pt>
                <c:pt idx="6" formatCode="0.0">
                  <c:v>52.941176470588225</c:v>
                </c:pt>
                <c:pt idx="7" formatCode="0.0">
                  <c:v>46.913580246913575</c:v>
                </c:pt>
                <c:pt idx="9" formatCode="0.0">
                  <c:v>48.684210526315788</c:v>
                </c:pt>
                <c:pt idx="10" formatCode="0.0">
                  <c:v>48.717948717948715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Tempo indeterminato</c:v>
                </c:pt>
              </c:strCache>
            </c:strRef>
          </c:tx>
          <c:spPr>
            <a:gradFill rotWithShape="0">
              <a:gsLst>
                <a:gs pos="0">
                  <a:srgbClr val="00CCFF">
                    <a:gamma/>
                    <a:shade val="65882"/>
                    <a:invGamma/>
                  </a:srgbClr>
                </a:gs>
                <a:gs pos="100000">
                  <a:srgbClr val="00CCFF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5"/>
              <c:delete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">
                  <c:v>37.391304347826086</c:v>
                </c:pt>
                <c:pt idx="2" formatCode="0.0">
                  <c:v>42.10526315789474</c:v>
                </c:pt>
                <c:pt idx="3" formatCode="0.0">
                  <c:v>25</c:v>
                </c:pt>
                <c:pt idx="4" formatCode="0.0">
                  <c:v>35.61643835616438</c:v>
                </c:pt>
                <c:pt idx="6" formatCode="0.0">
                  <c:v>26.470588235294116</c:v>
                </c:pt>
                <c:pt idx="7" formatCode="0.0">
                  <c:v>41.97530864197541</c:v>
                </c:pt>
                <c:pt idx="9" formatCode="0.0">
                  <c:v>32.89473684210536</c:v>
                </c:pt>
                <c:pt idx="10" formatCode="0.0">
                  <c:v>46.153846153845969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Contratti formativi</c:v>
                </c:pt>
              </c:strCache>
            </c:strRef>
          </c:tx>
          <c:spPr>
            <a:gradFill rotWithShape="0">
              <a:gsLst>
                <a:gs pos="0">
                  <a:srgbClr val="FFFF00">
                    <a:gamma/>
                    <a:shade val="46275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40632">
              <a:noFill/>
            </a:ln>
          </c:spPr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 formatCode="0.0">
                  <c:v>0.86956521739130543</c:v>
                </c:pt>
                <c:pt idx="2" formatCode="0.0">
                  <c:v>2.6315789473684208</c:v>
                </c:pt>
                <c:pt idx="3" formatCode="0.0">
                  <c:v>0</c:v>
                </c:pt>
                <c:pt idx="4" formatCode="0.0">
                  <c:v>0</c:v>
                </c:pt>
                <c:pt idx="6" formatCode="0.0">
                  <c:v>2.9411764705882337</c:v>
                </c:pt>
                <c:pt idx="7" formatCode="0.0">
                  <c:v>0</c:v>
                </c:pt>
                <c:pt idx="9" formatCode="0.0">
                  <c:v>1.3157894736842106</c:v>
                </c:pt>
                <c:pt idx="10" formatCode="0.0">
                  <c:v>0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Non standard</c:v>
                </c:pt>
              </c:strCache>
            </c:strRef>
          </c:tx>
          <c:spPr>
            <a:gradFill rotWithShape="0">
              <a:gsLst>
                <a:gs pos="0">
                  <a:srgbClr val="800000">
                    <a:gamma/>
                    <a:shade val="40000"/>
                    <a:invGamma/>
                  </a:srgbClr>
                </a:gs>
                <a:gs pos="100000">
                  <a:srgbClr val="800000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0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numFmt formatCode="#,##0.0" sourceLinked="0"/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 formatCode="0.0">
                  <c:v>5.2173913043478324</c:v>
                </c:pt>
                <c:pt idx="2" formatCode="0.0">
                  <c:v>10.526315789473665</c:v>
                </c:pt>
                <c:pt idx="3" formatCode="0.0">
                  <c:v>0</c:v>
                </c:pt>
                <c:pt idx="4" formatCode="0.0">
                  <c:v>2.7397260273972601</c:v>
                </c:pt>
                <c:pt idx="6" formatCode="0.0">
                  <c:v>2.9411764705882337</c:v>
                </c:pt>
                <c:pt idx="7" formatCode="0.0">
                  <c:v>6.1728395061728385</c:v>
                </c:pt>
                <c:pt idx="9" formatCode="0.0">
                  <c:v>5.2631578947368425</c:v>
                </c:pt>
                <c:pt idx="10" formatCode="0.0">
                  <c:v>5.1282051282051286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Parasubordinato</c:v>
                </c:pt>
              </c:strCache>
            </c:strRef>
          </c:tx>
          <c:spPr>
            <a:gradFill rotWithShape="0">
              <a:gsLst>
                <a:gs pos="0">
                  <a:srgbClr val="FF9900">
                    <a:gamma/>
                    <a:shade val="46275"/>
                    <a:invGamma/>
                  </a:srgbClr>
                </a:gs>
                <a:gs pos="100000">
                  <a:srgbClr val="FF9900"/>
                </a:gs>
              </a:gsLst>
              <a:lin ang="5400000" scaled="1"/>
            </a:gradFill>
            <a:ln w="40632">
              <a:noFill/>
            </a:ln>
          </c:spPr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 formatCode="0.0">
                  <c:v>3.4782608695652173</c:v>
                </c:pt>
                <c:pt idx="2" formatCode="0.0">
                  <c:v>2.6315789473684208</c:v>
                </c:pt>
                <c:pt idx="3" formatCode="0.0">
                  <c:v>0</c:v>
                </c:pt>
                <c:pt idx="4" formatCode="0.0">
                  <c:v>4.1095890410958855</c:v>
                </c:pt>
                <c:pt idx="6" formatCode="0.0">
                  <c:v>5.8823529411764675</c:v>
                </c:pt>
                <c:pt idx="7" formatCode="0.0">
                  <c:v>2.4691358024691392</c:v>
                </c:pt>
                <c:pt idx="9" formatCode="0.0">
                  <c:v>5.2631578947368425</c:v>
                </c:pt>
                <c:pt idx="10" formatCode="0.0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Altro autonomo</c:v>
                </c:pt>
              </c:strCache>
            </c:strRef>
          </c:tx>
          <c:spPr>
            <a:gradFill rotWithShape="0">
              <a:gsLst>
                <a:gs pos="0">
                  <a:srgbClr val="FF0000">
                    <a:gamma/>
                    <a:shade val="56078"/>
                    <a:invGamma/>
                  </a:srgbClr>
                </a:gs>
                <a:gs pos="100000">
                  <a:srgbClr val="FF0000"/>
                </a:gs>
              </a:gsLst>
              <a:lin ang="5400000" scaled="1"/>
            </a:gradFill>
            <a:ln w="40632">
              <a:noFill/>
            </a:ln>
          </c:spPr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Sheet1!$G$2:$G$12</c:f>
              <c:numCache>
                <c:formatCode>General</c:formatCode>
                <c:ptCount val="11"/>
                <c:pt idx="0" formatCode="0.0">
                  <c:v>0.86956521739130543</c:v>
                </c:pt>
                <c:pt idx="2" formatCode="0.0">
                  <c:v>0</c:v>
                </c:pt>
                <c:pt idx="3" formatCode="0.0">
                  <c:v>0</c:v>
                </c:pt>
                <c:pt idx="4" formatCode="0.0">
                  <c:v>1.3698630136986298</c:v>
                </c:pt>
                <c:pt idx="6" formatCode="0.0">
                  <c:v>2.9411764705882337</c:v>
                </c:pt>
                <c:pt idx="7" formatCode="0.0">
                  <c:v>0</c:v>
                </c:pt>
                <c:pt idx="9" formatCode="0.0">
                  <c:v>1.3157894736842106</c:v>
                </c:pt>
                <c:pt idx="10" formatCode="0.0">
                  <c:v>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Senza contratto</c:v>
                </c:pt>
              </c:strCache>
            </c:strRef>
          </c:tx>
          <c:spPr>
            <a:gradFill rotWithShape="0">
              <a:gsLst>
                <a:gs pos="0">
                  <a:srgbClr val="008000">
                    <a:gamma/>
                    <a:shade val="5607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40632">
              <a:noFill/>
            </a:ln>
          </c:spPr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Sheet1!$H$2:$H$12</c:f>
              <c:numCache>
                <c:formatCode>General</c:formatCode>
                <c:ptCount val="11"/>
                <c:pt idx="0" formatCode="0.0">
                  <c:v>0.86956521739130543</c:v>
                </c:pt>
                <c:pt idx="2" formatCode="0.0">
                  <c:v>2.6315789473684208</c:v>
                </c:pt>
                <c:pt idx="3" formatCode="0.0">
                  <c:v>0</c:v>
                </c:pt>
                <c:pt idx="4" formatCode="0.0">
                  <c:v>0</c:v>
                </c:pt>
                <c:pt idx="6" formatCode="0.0">
                  <c:v>2.9411764705882337</c:v>
                </c:pt>
                <c:pt idx="7" formatCode="0.0">
                  <c:v>0</c:v>
                </c:pt>
                <c:pt idx="9" formatCode="0.0">
                  <c:v>1.3157894736842106</c:v>
                </c:pt>
                <c:pt idx="10" formatCode="0.0">
                  <c:v>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Formaz. retrib./non risp</c:v>
                </c:pt>
              </c:strCache>
            </c:strRef>
          </c:tx>
          <c:spPr>
            <a:gradFill rotWithShape="0">
              <a:gsLst>
                <a:gs pos="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rgbClr val="FFFFFF"/>
                        </a:solidFill>
                        <a:latin typeface="Trebuchet MS (Corpo)"/>
                      </a:rPr>
                      <a:t>2</a:t>
                    </a:r>
                    <a:r>
                      <a:rPr lang="en-US" dirty="0" smtClean="0">
                        <a:solidFill>
                          <a:srgbClr val="FFFFFF"/>
                        </a:solidFill>
                      </a:rPr>
                      <a:t>5,0</a:t>
                    </a:r>
                    <a:endParaRPr lang="en-US" dirty="0">
                      <a:solidFill>
                        <a:srgbClr val="FFFFFF"/>
                      </a:solidFill>
                    </a:endParaRPr>
                  </a:p>
                </c:rich>
              </c:tx>
              <c:showVal val="1"/>
            </c:dLbl>
            <c:delete val="1"/>
            <c:txPr>
              <a:bodyPr/>
              <a:lstStyle/>
              <a:p>
                <a:pPr>
                  <a:defRPr sz="1400">
                    <a:latin typeface="Trebuchet MS (Corpo)"/>
                  </a:defRPr>
                </a:pPr>
                <a:endParaRPr lang="it-IT"/>
              </a:p>
            </c:txPr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Sheet1!$I$2:$I$12</c:f>
              <c:numCache>
                <c:formatCode>General</c:formatCode>
                <c:ptCount val="11"/>
                <c:pt idx="0" formatCode="0.0">
                  <c:v>2.6086956521739397</c:v>
                </c:pt>
                <c:pt idx="2" formatCode="0.0">
                  <c:v>2.6315789473684106</c:v>
                </c:pt>
                <c:pt idx="3" formatCode="0.0">
                  <c:v>25</c:v>
                </c:pt>
                <c:pt idx="4" formatCode="0.0">
                  <c:v>1.3698630136986478</c:v>
                </c:pt>
                <c:pt idx="6" formatCode="0.0">
                  <c:v>2.9411764705882577</c:v>
                </c:pt>
                <c:pt idx="7" formatCode="0.0">
                  <c:v>2.4691358024691401</c:v>
                </c:pt>
                <c:pt idx="9" formatCode="0.0">
                  <c:v>3.9473684210526585</c:v>
                </c:pt>
                <c:pt idx="10" formatCode="0.0">
                  <c:v>0</c:v>
                </c:pt>
              </c:numCache>
            </c:numRef>
          </c:val>
        </c:ser>
        <c:gapWidth val="50"/>
        <c:overlap val="100"/>
        <c:axId val="142480896"/>
        <c:axId val="142482432"/>
      </c:barChart>
      <c:catAx>
        <c:axId val="142480896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42482432"/>
        <c:crosses val="autoZero"/>
        <c:auto val="1"/>
        <c:lblAlgn val="ctr"/>
        <c:lblOffset val="100"/>
        <c:tickLblSkip val="1"/>
        <c:tickMarkSkip val="1"/>
      </c:catAx>
      <c:valAx>
        <c:axId val="142482432"/>
        <c:scaling>
          <c:orientation val="minMax"/>
        </c:scaling>
        <c:axPos val="b"/>
        <c:numFmt formatCode="0%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42480896"/>
        <c:crosses val="autoZero"/>
        <c:crossBetween val="between"/>
        <c:majorUnit val="0.2"/>
      </c:valAx>
      <c:spPr>
        <a:noFill/>
        <a:ln w="5079">
          <a:solidFill>
            <a:srgbClr val="C0C0C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280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4274193548387098"/>
          <c:y val="5.4644808743169355E-3"/>
          <c:w val="0.48387096774197508"/>
          <c:h val="0.92676244035114952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guadagno</c:v>
                </c:pt>
              </c:strCache>
            </c:strRef>
          </c:tx>
          <c:spPr>
            <a:gradFill flip="none" rotWithShape="1">
              <a:gsLst>
                <a:gs pos="0">
                  <a:srgbClr val="FF6600"/>
                </a:gs>
                <a:gs pos="75000">
                  <a:srgbClr val="A84300"/>
                </a:gs>
              </a:gsLst>
              <a:lin ang="0" scaled="1"/>
              <a:tileRect/>
            </a:gradFill>
            <a:ln w="40632">
              <a:noFill/>
            </a:ln>
          </c:spPr>
          <c:dLbls>
            <c:numFmt formatCode="#,##0" sourceLinked="0"/>
            <c:txPr>
              <a:bodyPr/>
              <a:lstStyle/>
              <a:p>
                <a:pPr>
                  <a:defRPr sz="1400">
                    <a:solidFill>
                      <a:schemeClr val="accent3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 formatCode="0">
                  <c:v>1400.2453703703704</c:v>
                </c:pt>
                <c:pt idx="2" formatCode="0">
                  <c:v>1490.7500000000007</c:v>
                </c:pt>
                <c:pt idx="3" formatCode="0">
                  <c:v>938</c:v>
                </c:pt>
                <c:pt idx="4" formatCode="0">
                  <c:v>1379.5220588235291</c:v>
                </c:pt>
                <c:pt idx="6" formatCode="0">
                  <c:v>1006.0806451612902</c:v>
                </c:pt>
                <c:pt idx="7" formatCode="0">
                  <c:v>1558.9350649350661</c:v>
                </c:pt>
                <c:pt idx="9" formatCode="0">
                  <c:v>1164.9710144927533</c:v>
                </c:pt>
                <c:pt idx="10" formatCode="0">
                  <c:v>1816.5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gradFill flip="none" rotWithShape="1">
              <a:gsLst>
                <a:gs pos="0">
                  <a:srgbClr val="FF0000"/>
                </a:gs>
                <a:gs pos="100000">
                  <a:srgbClr val="00CCFF"/>
                </a:gs>
              </a:gsLst>
              <a:lin ang="10800000" scaled="1"/>
              <a:tileRect/>
            </a:gradFill>
            <a:ln w="40632">
              <a:noFill/>
            </a:ln>
          </c:spPr>
          <c:dLbls>
            <c:dLbl>
              <c:idx val="5"/>
              <c:delete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</c:numCache>
            </c:numRef>
          </c:val>
        </c:ser>
        <c:gapWidth val="50"/>
        <c:overlap val="100"/>
        <c:axId val="143380864"/>
        <c:axId val="143446784"/>
      </c:barChart>
      <c:catAx>
        <c:axId val="143380864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43446784"/>
        <c:crosses val="autoZero"/>
        <c:auto val="1"/>
        <c:lblAlgn val="ctr"/>
        <c:lblOffset val="100"/>
        <c:tickLblSkip val="1"/>
        <c:tickMarkSkip val="1"/>
      </c:catAx>
      <c:valAx>
        <c:axId val="143446784"/>
        <c:scaling>
          <c:orientation val="minMax"/>
          <c:max val="1900"/>
          <c:min val="0"/>
        </c:scaling>
        <c:delete val="1"/>
        <c:axPos val="b"/>
        <c:numFmt formatCode="0" sourceLinked="1"/>
        <c:majorTickMark val="none"/>
        <c:tickLblPos val="none"/>
        <c:crossAx val="143380864"/>
        <c:crosses val="autoZero"/>
        <c:crossBetween val="between"/>
        <c:majorUnit val="200"/>
      </c:valAx>
      <c:spPr>
        <a:noFill/>
        <a:ln w="5079">
          <a:noFill/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280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4274193548387098"/>
          <c:y val="5.4644808743169355E-3"/>
          <c:w val="0.48387096774197486"/>
          <c:h val="0.93715846994535457"/>
        </c:manualLayout>
      </c:layout>
      <c:barChart>
        <c:barDir val="bar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Specialisti della gestione nella Pubblica Amministrazione</c:v>
                </c:pt>
              </c:strCache>
            </c:strRef>
          </c:tx>
          <c:spPr>
            <a:gradFill rotWithShape="0">
              <a:gsLst>
                <a:gs pos="0">
                  <a:srgbClr val="422E8D"/>
                </a:gs>
                <a:gs pos="50000">
                  <a:srgbClr val="816CCF">
                    <a:lumMod val="75000"/>
                  </a:srgbClr>
                </a:gs>
                <a:gs pos="100000">
                  <a:srgbClr val="422EBF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6"/>
              <c:delete val="1"/>
            </c:dLbl>
            <c:dLbl>
              <c:idx val="7"/>
              <c:layout/>
              <c:showVal val="1"/>
            </c:dLbl>
            <c:dLbl>
              <c:idx val="9"/>
              <c:delete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 formatCode="0.0">
                  <c:v>12.173913043478262</c:v>
                </c:pt>
                <c:pt idx="2" formatCode="0.0">
                  <c:v>18.421052631578902</c:v>
                </c:pt>
                <c:pt idx="3" formatCode="0.0">
                  <c:v>25</c:v>
                </c:pt>
                <c:pt idx="4" formatCode="0.0">
                  <c:v>8.2191780821917462</c:v>
                </c:pt>
                <c:pt idx="6" formatCode="0.0">
                  <c:v>2.9411764705882337</c:v>
                </c:pt>
                <c:pt idx="7" formatCode="0.0">
                  <c:v>16.049382716049383</c:v>
                </c:pt>
                <c:pt idx="9" formatCode="0.0">
                  <c:v>6.5789473684210495</c:v>
                </c:pt>
                <c:pt idx="10" formatCode="0.0">
                  <c:v>23.076923076923027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Avvocati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9966"/>
                </a:gs>
                <a:gs pos="100000">
                  <a:srgbClr val="FF6600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5"/>
              <c:delete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">
                  <c:v>48.695652173913061</c:v>
                </c:pt>
                <c:pt idx="2" formatCode="0.0">
                  <c:v>36.842105263157912</c:v>
                </c:pt>
                <c:pt idx="3" formatCode="0.0">
                  <c:v>50</c:v>
                </c:pt>
                <c:pt idx="4" formatCode="0.0">
                  <c:v>54.794520547945211</c:v>
                </c:pt>
                <c:pt idx="6" formatCode="0.0">
                  <c:v>55.882352941176542</c:v>
                </c:pt>
                <c:pt idx="7" formatCode="0.0">
                  <c:v>45.679012345679126</c:v>
                </c:pt>
                <c:pt idx="9" formatCode="0.0">
                  <c:v>50</c:v>
                </c:pt>
                <c:pt idx="10" formatCode="0.0">
                  <c:v>46.153846153845969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Magistrati e altre professioni</c:v>
                </c:pt>
              </c:strCache>
            </c:strRef>
          </c:tx>
          <c:spPr>
            <a:gradFill rotWithShape="0">
              <a:gsLst>
                <a:gs pos="0">
                  <a:srgbClr val="0070C0"/>
                </a:gs>
                <a:gs pos="50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3"/>
              <c:delete val="1"/>
            </c:dLbl>
            <c:numFmt formatCode="#,##0.0" sourceLinked="0"/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 formatCode="0.0">
                  <c:v>13.913043478260869</c:v>
                </c:pt>
                <c:pt idx="2" formatCode="0.0">
                  <c:v>15.789473684210503</c:v>
                </c:pt>
                <c:pt idx="3" formatCode="0.0">
                  <c:v>0</c:v>
                </c:pt>
                <c:pt idx="4" formatCode="0.0">
                  <c:v>13.698630136986306</c:v>
                </c:pt>
                <c:pt idx="6" formatCode="0.0">
                  <c:v>8.8235294117647065</c:v>
                </c:pt>
                <c:pt idx="7" formatCode="0.0">
                  <c:v>16.049382716049383</c:v>
                </c:pt>
                <c:pt idx="9" formatCode="0.0">
                  <c:v>11.842105263157896</c:v>
                </c:pt>
                <c:pt idx="10" formatCode="0.0">
                  <c:v>17.948717948717878</c:v>
                </c:pt>
              </c:numCache>
            </c:numRef>
          </c:val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Professioni tecniche, esecutive nel lavoro d'ufficio e forze armate</c:v>
                </c:pt>
              </c:strCache>
            </c:strRef>
          </c:tx>
          <c:spPr>
            <a:gradFill rotWithShape="0">
              <a:gsLst>
                <a:gs pos="0">
                  <a:srgbClr val="0000CC"/>
                </a:gs>
                <a:gs pos="50000">
                  <a:srgbClr val="0000FF"/>
                </a:gs>
                <a:gs pos="100000">
                  <a:srgbClr val="0000CC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3"/>
              <c:delete val="1"/>
            </c:dLbl>
            <c:dLbl>
              <c:idx val="10"/>
              <c:delete val="1"/>
            </c:dLbl>
            <c:numFmt formatCode="#,##0.0" sourceLinked="0"/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 formatCode="0.0">
                  <c:v>11.304347826086978</c:v>
                </c:pt>
                <c:pt idx="2" formatCode="0.0">
                  <c:v>13.157894736842104</c:v>
                </c:pt>
                <c:pt idx="3" formatCode="0.0">
                  <c:v>0</c:v>
                </c:pt>
                <c:pt idx="4" formatCode="0.0">
                  <c:v>10.958904109589056</c:v>
                </c:pt>
                <c:pt idx="6" formatCode="0.0">
                  <c:v>14.705882352941176</c:v>
                </c:pt>
                <c:pt idx="7" formatCode="0.0">
                  <c:v>9.8765432098765622</c:v>
                </c:pt>
                <c:pt idx="9" formatCode="0.0">
                  <c:v>14.473684210526359</c:v>
                </c:pt>
                <c:pt idx="10" formatCode="0.0">
                  <c:v>5.1282051282051286</c:v>
                </c:pt>
              </c:numCache>
            </c:numRef>
          </c:val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Addetti agli affari generali</c:v>
                </c:pt>
              </c:strCache>
            </c:strRef>
          </c:tx>
          <c:spPr>
            <a:gradFill rotWithShape="0">
              <a:gsLst>
                <a:gs pos="0">
                  <a:srgbClr val="FFB70B"/>
                </a:gs>
                <a:gs pos="50000">
                  <a:srgbClr val="FFB70B">
                    <a:lumMod val="60000"/>
                    <a:lumOff val="40000"/>
                  </a:srgbClr>
                </a:gs>
                <a:gs pos="100000">
                  <a:schemeClr val="bg2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3"/>
              <c:delete val="1"/>
            </c:dLbl>
            <c:numFmt formatCode="#,##0.0" sourceLinked="0"/>
            <c:txPr>
              <a:bodyPr/>
              <a:lstStyle/>
              <a:p>
                <a:pPr>
                  <a:defRPr sz="1400">
                    <a:solidFill>
                      <a:schemeClr val="accent3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 formatCode="0.0">
                  <c:v>11.304347826086978</c:v>
                </c:pt>
                <c:pt idx="2" formatCode="0.0">
                  <c:v>13.157894736842104</c:v>
                </c:pt>
                <c:pt idx="3" formatCode="0.0">
                  <c:v>0</c:v>
                </c:pt>
                <c:pt idx="4" formatCode="0.0">
                  <c:v>10.958904109589056</c:v>
                </c:pt>
                <c:pt idx="6" formatCode="0.0">
                  <c:v>14.705882352941176</c:v>
                </c:pt>
                <c:pt idx="7" formatCode="0.0">
                  <c:v>9.8765432098765622</c:v>
                </c:pt>
                <c:pt idx="9" formatCode="0.0">
                  <c:v>13.157894736842104</c:v>
                </c:pt>
                <c:pt idx="10" formatCode="0.0">
                  <c:v>7.6923076923076925</c:v>
                </c:pt>
              </c:numCache>
            </c:numRef>
          </c:val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Formaz. retrib./non risp</c:v>
                </c:pt>
              </c:strCache>
            </c:strRef>
          </c:tx>
          <c:spPr>
            <a:gradFill rotWithShape="0">
              <a:gsLst>
                <a:gs pos="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40632">
              <a:noFill/>
            </a:ln>
          </c:spPr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rgbClr val="FFFFFF"/>
                        </a:solidFill>
                        <a:latin typeface="Trebuchet MS (Corpo)"/>
                      </a:rPr>
                      <a:t>2</a:t>
                    </a:r>
                    <a:r>
                      <a:rPr lang="en-US" dirty="0" smtClean="0">
                        <a:solidFill>
                          <a:srgbClr val="FFFFFF"/>
                        </a:solidFill>
                      </a:rPr>
                      <a:t>5,0</a:t>
                    </a:r>
                    <a:endParaRPr lang="en-US" dirty="0">
                      <a:solidFill>
                        <a:srgbClr val="FFFFFF"/>
                      </a:solidFill>
                    </a:endParaRPr>
                  </a:p>
                </c:rich>
              </c:tx>
              <c:showVal val="1"/>
            </c:dLbl>
            <c:delete val="1"/>
            <c:txPr>
              <a:bodyPr/>
              <a:lstStyle/>
              <a:p>
                <a:pPr>
                  <a:defRPr sz="1400">
                    <a:latin typeface="Trebuchet MS (Corpo)"/>
                  </a:defRPr>
                </a:pPr>
                <a:endParaRPr lang="it-IT"/>
              </a:p>
            </c:txPr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Sheet1!$G$2:$G$12</c:f>
              <c:numCache>
                <c:formatCode>General</c:formatCode>
                <c:ptCount val="11"/>
                <c:pt idx="0" formatCode="0.0">
                  <c:v>2.6086956521739082</c:v>
                </c:pt>
                <c:pt idx="2" formatCode="0.0">
                  <c:v>2.6315789473684106</c:v>
                </c:pt>
                <c:pt idx="3" formatCode="0.0">
                  <c:v>25</c:v>
                </c:pt>
                <c:pt idx="4" formatCode="0.0">
                  <c:v>1.3698630136986338</c:v>
                </c:pt>
                <c:pt idx="6" formatCode="0.0">
                  <c:v>2.941176470588232</c:v>
                </c:pt>
                <c:pt idx="7" formatCode="0.0">
                  <c:v>2.4691358024691401</c:v>
                </c:pt>
                <c:pt idx="9" formatCode="0.0">
                  <c:v>3.9473684210526301</c:v>
                </c:pt>
                <c:pt idx="10" formatCode="0.0">
                  <c:v>0</c:v>
                </c:pt>
              </c:numCache>
            </c:numRef>
          </c:val>
        </c:ser>
        <c:gapWidth val="50"/>
        <c:overlap val="100"/>
        <c:axId val="52443008"/>
        <c:axId val="52444544"/>
      </c:barChart>
      <c:catAx>
        <c:axId val="52443008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52444544"/>
        <c:crosses val="autoZero"/>
        <c:auto val="1"/>
        <c:lblAlgn val="ctr"/>
        <c:lblOffset val="100"/>
        <c:tickLblSkip val="1"/>
        <c:tickMarkSkip val="1"/>
      </c:catAx>
      <c:valAx>
        <c:axId val="52444544"/>
        <c:scaling>
          <c:orientation val="minMax"/>
        </c:scaling>
        <c:axPos val="b"/>
        <c:numFmt formatCode="0%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52443008"/>
        <c:crosses val="autoZero"/>
        <c:crossBetween val="between"/>
        <c:majorUnit val="0.2"/>
      </c:valAx>
      <c:spPr>
        <a:noFill/>
        <a:ln w="5079">
          <a:solidFill>
            <a:srgbClr val="C0C0C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280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50058799793428899"/>
          <c:y val="2.7427684613592868E-2"/>
          <c:w val="0.46833174341210393"/>
          <c:h val="0.83844512771854174"/>
        </c:manualLayout>
      </c:layout>
      <c:barChart>
        <c:barDir val="bar"/>
        <c:grouping val="percentStacked"/>
        <c:ser>
          <c:idx val="0"/>
          <c:order val="0"/>
          <c:tx>
            <c:strRef>
              <c:f>Sheet1!$C$1</c:f>
              <c:strCache>
                <c:ptCount val="1"/>
                <c:pt idx="0">
                  <c:v>In misura elevata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890026"/>
                </a:gs>
                <a:gs pos="100000">
                  <a:srgbClr val="A4002F"/>
                </a:gs>
              </a:gsLst>
              <a:lin ang="5400000" scaled="1"/>
            </a:gradFill>
            <a:ln w="46628">
              <a:noFill/>
            </a:ln>
          </c:spPr>
          <c:dLbls>
            <c:dLbl>
              <c:idx val="28"/>
              <c:delete val="1"/>
            </c:dLbl>
            <c:numFmt formatCode="0.0" sourceLinked="0"/>
            <c:spPr>
              <a:noFill/>
              <a:ln w="46628">
                <a:noFill/>
              </a:ln>
            </c:spPr>
            <c:txPr>
              <a:bodyPr/>
              <a:lstStyle/>
              <a:p>
                <a:pPr algn="r"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">
                  <c:v>26.086956521739129</c:v>
                </c:pt>
                <c:pt idx="2" formatCode="0.0">
                  <c:v>23.684210526315788</c:v>
                </c:pt>
                <c:pt idx="3" formatCode="0.0">
                  <c:v>25</c:v>
                </c:pt>
                <c:pt idx="4" formatCode="0.0">
                  <c:v>27.397260273972602</c:v>
                </c:pt>
                <c:pt idx="6" formatCode="0.0">
                  <c:v>38.235294117647044</c:v>
                </c:pt>
                <c:pt idx="7" formatCode="0.0">
                  <c:v>20.987654320987652</c:v>
                </c:pt>
                <c:pt idx="9" formatCode="0.0">
                  <c:v>26.315789473684209</c:v>
                </c:pt>
                <c:pt idx="10" formatCode="0.0">
                  <c:v>25.641025641025642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In misura ridotta</c:v>
                </c:pt>
              </c:strCache>
            </c:strRef>
          </c:tx>
          <c:spPr>
            <a:gradFill rotWithShape="0">
              <a:gsLst>
                <a:gs pos="0">
                  <a:srgbClr val="9A5252"/>
                </a:gs>
                <a:gs pos="50000">
                  <a:srgbClr val="DD7979"/>
                </a:gs>
                <a:gs pos="50000">
                  <a:srgbClr val="FF9191"/>
                </a:gs>
              </a:gsLst>
              <a:lin ang="5400000" scaled="1"/>
            </a:gradFill>
            <a:ln w="46628">
              <a:noFill/>
            </a:ln>
          </c:spPr>
          <c:dLbls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 formatCode="0.0">
                  <c:v>53.91304347826074</c:v>
                </c:pt>
                <c:pt idx="2" formatCode="0.0">
                  <c:v>57.894736842105367</c:v>
                </c:pt>
                <c:pt idx="3" formatCode="0.0">
                  <c:v>25</c:v>
                </c:pt>
                <c:pt idx="4" formatCode="0.0">
                  <c:v>53.424657534246414</c:v>
                </c:pt>
                <c:pt idx="6" formatCode="0.0">
                  <c:v>44.117647058823387</c:v>
                </c:pt>
                <c:pt idx="7" formatCode="0.0">
                  <c:v>58.02469135802469</c:v>
                </c:pt>
                <c:pt idx="9" formatCode="0.0">
                  <c:v>52.631578947368418</c:v>
                </c:pt>
                <c:pt idx="10" formatCode="0.0">
                  <c:v>56.410256410256274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Per niente</c:v>
                </c:pt>
              </c:strCache>
            </c:strRef>
          </c:tx>
          <c:spPr>
            <a:gradFill rotWithShape="0">
              <a:gsLst>
                <a:gs pos="0">
                  <a:srgbClr val="52529A"/>
                </a:gs>
                <a:gs pos="50000">
                  <a:srgbClr val="7979DD"/>
                </a:gs>
                <a:gs pos="100000">
                  <a:srgbClr val="9191FF"/>
                </a:gs>
              </a:gsLst>
              <a:lin ang="5400000" scaled="1"/>
            </a:gradFill>
            <a:ln w="46628">
              <a:noFill/>
            </a:ln>
          </c:spPr>
          <c:dLbls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 formatCode="0.0">
                  <c:v>20</c:v>
                </c:pt>
                <c:pt idx="2" formatCode="0.0">
                  <c:v>18.421052631578899</c:v>
                </c:pt>
                <c:pt idx="3" formatCode="0.0">
                  <c:v>50</c:v>
                </c:pt>
                <c:pt idx="4" formatCode="0.0">
                  <c:v>19.17808219178082</c:v>
                </c:pt>
                <c:pt idx="6" formatCode="0.0">
                  <c:v>17.647058823529431</c:v>
                </c:pt>
                <c:pt idx="7" formatCode="0.0">
                  <c:v>20.987654320987652</c:v>
                </c:pt>
                <c:pt idx="9" formatCode="0.0">
                  <c:v>21.052631578947285</c:v>
                </c:pt>
                <c:pt idx="10" formatCode="0.0">
                  <c:v>17.948717948717871</c:v>
                </c:pt>
              </c:numCache>
            </c:numRef>
          </c:val>
        </c:ser>
        <c:gapWidth val="50"/>
        <c:overlap val="100"/>
        <c:axId val="126685952"/>
        <c:axId val="142489088"/>
      </c:barChart>
      <c:catAx>
        <c:axId val="126685952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828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42489088"/>
        <c:crosses val="autoZero"/>
        <c:auto val="1"/>
        <c:lblAlgn val="ctr"/>
        <c:lblOffset val="100"/>
        <c:tickLblSkip val="1"/>
        <c:tickMarkSkip val="1"/>
      </c:catAx>
      <c:valAx>
        <c:axId val="142489088"/>
        <c:scaling>
          <c:orientation val="minMax"/>
        </c:scaling>
        <c:axPos val="b"/>
        <c:numFmt formatCode="0%" sourceLinked="1"/>
        <c:majorTickMark val="none"/>
        <c:tickLblPos val="nextTo"/>
        <c:spPr>
          <a:ln w="5828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126685952"/>
        <c:crosses val="autoZero"/>
        <c:crossBetween val="between"/>
        <c:majorUnit val="0.2"/>
        <c:minorUnit val="4.0000000000000112E-2"/>
      </c:valAx>
      <c:spPr>
        <a:noFill/>
        <a:ln w="5828">
          <a:solidFill>
            <a:srgbClr val="C0C0C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469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>
        <c:manualLayout>
          <c:layoutTarget val="inner"/>
          <c:xMode val="edge"/>
          <c:yMode val="edge"/>
          <c:x val="0.50058799793428888"/>
          <c:y val="2.7427684613592868E-2"/>
          <c:w val="0.46833174341210393"/>
          <c:h val="0.83844512771854174"/>
        </c:manualLayout>
      </c:layout>
      <c:barChart>
        <c:barDir val="bar"/>
        <c:grouping val="percentStacked"/>
        <c:ser>
          <c:idx val="0"/>
          <c:order val="0"/>
          <c:tx>
            <c:strRef>
              <c:f>Sheet1!$C$1</c:f>
              <c:strCache>
                <c:ptCount val="1"/>
                <c:pt idx="0">
                  <c:v>Fondamentale per il lavoro</c:v>
                </c:pt>
              </c:strCache>
            </c:strRef>
          </c:tx>
          <c:spPr>
            <a:gradFill rotWithShape="0">
              <a:gsLst>
                <a:gs pos="0">
                  <a:srgbClr val="000061"/>
                </a:gs>
                <a:gs pos="50000">
                  <a:srgbClr val="000080"/>
                </a:gs>
                <a:gs pos="100000">
                  <a:srgbClr val="000061"/>
                </a:gs>
              </a:gsLst>
              <a:lin ang="5400000" scaled="1"/>
            </a:gradFill>
            <a:ln w="46628">
              <a:noFill/>
            </a:ln>
          </c:spPr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">
                  <c:v>2.6086956521739175</c:v>
                </c:pt>
                <c:pt idx="2" formatCode="0.0">
                  <c:v>2.6315789473684208</c:v>
                </c:pt>
                <c:pt idx="3" formatCode="0.0">
                  <c:v>0</c:v>
                </c:pt>
                <c:pt idx="4" formatCode="0.0">
                  <c:v>2.7397260273972601</c:v>
                </c:pt>
                <c:pt idx="6" formatCode="0.0">
                  <c:v>5.8823529411764675</c:v>
                </c:pt>
                <c:pt idx="7" formatCode="0.0">
                  <c:v>1.2345679012345681</c:v>
                </c:pt>
                <c:pt idx="9" formatCode="0.0">
                  <c:v>2.6315789473684208</c:v>
                </c:pt>
                <c:pt idx="10" formatCode="0.0">
                  <c:v>2.5641025641025652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Utile nel lavoro</c:v>
                </c:pt>
              </c:strCache>
            </c:strRef>
          </c:tx>
          <c:spPr>
            <a:gradFill rotWithShape="0">
              <a:gsLst>
                <a:gs pos="100000">
                  <a:srgbClr val="749BC2"/>
                </a:gs>
                <a:gs pos="50000">
                  <a:srgbClr val="99CCFF"/>
                </a:gs>
                <a:gs pos="100000">
                  <a:srgbClr val="749BC2"/>
                </a:gs>
              </a:gsLst>
              <a:lin ang="5400000" scaled="1"/>
            </a:gradFill>
            <a:ln w="46628">
              <a:noFill/>
            </a:ln>
          </c:spPr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 formatCode="0.0">
                  <c:v>59.130434782608695</c:v>
                </c:pt>
                <c:pt idx="2" formatCode="0.0">
                  <c:v>50</c:v>
                </c:pt>
                <c:pt idx="3" formatCode="0.0">
                  <c:v>75</c:v>
                </c:pt>
                <c:pt idx="4" formatCode="0.0">
                  <c:v>63.013698630136986</c:v>
                </c:pt>
                <c:pt idx="6" formatCode="0.0">
                  <c:v>52.941176470588225</c:v>
                </c:pt>
                <c:pt idx="7" formatCode="0.0">
                  <c:v>61.728395061728413</c:v>
                </c:pt>
                <c:pt idx="9" formatCode="0.0">
                  <c:v>53.947368421052502</c:v>
                </c:pt>
                <c:pt idx="10" formatCode="0.0">
                  <c:v>69.230769230769212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Sufficiente la laurea</c:v>
                </c:pt>
              </c:strCache>
            </c:strRef>
          </c:tx>
          <c:spPr>
            <a:gradFill rotWithShape="0">
              <a:gsLst>
                <a:gs pos="0">
                  <a:srgbClr val="610061"/>
                </a:gs>
                <a:gs pos="50000">
                  <a:srgbClr val="800080"/>
                </a:gs>
                <a:gs pos="100000">
                  <a:srgbClr val="610061"/>
                </a:gs>
              </a:gsLst>
              <a:lin ang="5400000" scaled="1"/>
            </a:gradFill>
            <a:ln w="46628">
              <a:noFill/>
            </a:ln>
          </c:spPr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 formatCode="0.0">
                  <c:v>33.043478260869556</c:v>
                </c:pt>
                <c:pt idx="2" formatCode="0.0">
                  <c:v>42.10526315789474</c:v>
                </c:pt>
                <c:pt idx="3" formatCode="0.0">
                  <c:v>25</c:v>
                </c:pt>
                <c:pt idx="4" formatCode="0.0">
                  <c:v>28.767123287671172</c:v>
                </c:pt>
                <c:pt idx="6" formatCode="0.0">
                  <c:v>32.352941176470544</c:v>
                </c:pt>
                <c:pt idx="7" formatCode="0.0">
                  <c:v>33.333333333333336</c:v>
                </c:pt>
                <c:pt idx="9" formatCode="0.0">
                  <c:v>39.473684210526294</c:v>
                </c:pt>
                <c:pt idx="10" formatCode="0.0">
                  <c:v>20.512820512820515</c:v>
                </c:pt>
              </c:numCache>
            </c:numRef>
          </c:val>
        </c:ser>
        <c:ser>
          <c:idx val="3"/>
          <c:order val="3"/>
          <c:tx>
            <c:strRef>
              <c:f>Sheet1!$F$1</c:f>
              <c:strCache>
                <c:ptCount val="1"/>
                <c:pt idx="0">
                  <c:v>Sufficiente un titolo non universitario</c:v>
                </c:pt>
              </c:strCache>
            </c:strRef>
          </c:tx>
          <c:spPr>
            <a:gradFill>
              <a:gsLst>
                <a:gs pos="0">
                  <a:srgbClr val="DC84B0"/>
                </a:gs>
                <a:gs pos="50000">
                  <a:srgbClr val="FF99CC"/>
                </a:gs>
                <a:gs pos="100000">
                  <a:srgbClr val="DC84B0"/>
                </a:gs>
              </a:gsLst>
              <a:lin ang="5400000" scaled="1"/>
            </a:gradFill>
          </c:spPr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7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sz="1400">
                    <a:solidFill>
                      <a:srgbClr val="FFFFFF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Sheet1!$B$2:$B$12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 formatCode="0.0">
                  <c:v>5.2173913043478324</c:v>
                </c:pt>
                <c:pt idx="2" formatCode="0.0">
                  <c:v>5.2631578947368425</c:v>
                </c:pt>
                <c:pt idx="3" formatCode="0.0">
                  <c:v>0</c:v>
                </c:pt>
                <c:pt idx="4" formatCode="0.0">
                  <c:v>5.4794520547945389</c:v>
                </c:pt>
                <c:pt idx="6" formatCode="0.0">
                  <c:v>8.8235294117647065</c:v>
                </c:pt>
                <c:pt idx="7" formatCode="0.0">
                  <c:v>3.7037037037037042</c:v>
                </c:pt>
                <c:pt idx="9" formatCode="0.0">
                  <c:v>3.9473684210526314</c:v>
                </c:pt>
                <c:pt idx="10" formatCode="0.0">
                  <c:v>7.6923076923076925</c:v>
                </c:pt>
              </c:numCache>
            </c:numRef>
          </c:val>
        </c:ser>
        <c:gapWidth val="50"/>
        <c:overlap val="100"/>
        <c:axId val="74915840"/>
        <c:axId val="74917376"/>
      </c:barChart>
      <c:catAx>
        <c:axId val="74915840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828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74917376"/>
        <c:crosses val="autoZero"/>
        <c:auto val="1"/>
        <c:lblAlgn val="ctr"/>
        <c:lblOffset val="100"/>
        <c:tickLblSkip val="1"/>
        <c:tickMarkSkip val="1"/>
      </c:catAx>
      <c:valAx>
        <c:axId val="74917376"/>
        <c:scaling>
          <c:orientation val="minMax"/>
        </c:scaling>
        <c:axPos val="b"/>
        <c:numFmt formatCode="0%" sourceLinked="1"/>
        <c:majorTickMark val="none"/>
        <c:tickLblPos val="nextTo"/>
        <c:spPr>
          <a:ln w="5828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000" b="0" i="1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74915840"/>
        <c:crosses val="autoZero"/>
        <c:crossBetween val="between"/>
        <c:majorUnit val="0.2"/>
        <c:minorUnit val="4.0000000000000112E-2"/>
      </c:valAx>
      <c:spPr>
        <a:noFill/>
        <a:ln w="5828">
          <a:solidFill>
            <a:srgbClr val="C0C0C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469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>
        <c:manualLayout>
          <c:layoutTarget val="inner"/>
          <c:xMode val="edge"/>
          <c:yMode val="edge"/>
          <c:x val="0.4274193548387098"/>
          <c:y val="5.4644808743169355E-3"/>
          <c:w val="0.48387096774197508"/>
          <c:h val="0.92745519807245858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voto medio</c:v>
                </c:pt>
              </c:strCache>
            </c:strRef>
          </c:tx>
          <c:spPr>
            <a:gradFill flip="none" rotWithShape="1">
              <a:gsLst>
                <a:gs pos="0">
                  <a:srgbClr val="FFB70B">
                    <a:lumMod val="75000"/>
                  </a:srgbClr>
                </a:gs>
                <a:gs pos="75000">
                  <a:srgbClr val="FFC000"/>
                </a:gs>
              </a:gsLst>
              <a:lin ang="10800000" scaled="1"/>
              <a:tileRect/>
            </a:gradFill>
            <a:ln w="40632">
              <a:noFill/>
            </a:ln>
          </c:spPr>
          <c:dLbls>
            <c:txPr>
              <a:bodyPr/>
              <a:lstStyle/>
              <a:p>
                <a:pPr>
                  <a:defRPr sz="1400">
                    <a:solidFill>
                      <a:schemeClr val="accent3"/>
                    </a:solidFill>
                    <a:latin typeface="Trebuchet MS (Corpo)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 formatCode="0.0">
                  <c:v>7.5350877192982448</c:v>
                </c:pt>
                <c:pt idx="2" formatCode="0.0">
                  <c:v>8.0270270270270281</c:v>
                </c:pt>
                <c:pt idx="3" formatCode="0.0">
                  <c:v>5.75</c:v>
                </c:pt>
                <c:pt idx="4" formatCode="0.0">
                  <c:v>7.3835616438356171</c:v>
                </c:pt>
                <c:pt idx="6" formatCode="0.0">
                  <c:v>7.7575757575757383</c:v>
                </c:pt>
                <c:pt idx="7" formatCode="0.0">
                  <c:v>7.4444444444444473</c:v>
                </c:pt>
                <c:pt idx="9" formatCode="0.0">
                  <c:v>7.48</c:v>
                </c:pt>
                <c:pt idx="10" formatCode="0.0">
                  <c:v>7.6410256410256405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gradFill flip="none" rotWithShape="1">
              <a:gsLst>
                <a:gs pos="0">
                  <a:srgbClr val="FF0000"/>
                </a:gs>
                <a:gs pos="100000">
                  <a:srgbClr val="00CCFF"/>
                </a:gs>
              </a:gsLst>
              <a:lin ang="10800000" scaled="1"/>
              <a:tileRect/>
            </a:gradFill>
            <a:ln w="40632">
              <a:noFill/>
            </a:ln>
          </c:spPr>
          <c:dLbls>
            <c:dLbl>
              <c:idx val="5"/>
              <c:delete val="1"/>
            </c:dLbl>
            <c:numFmt formatCode="0.0" sourceLinked="0"/>
            <c:spPr>
              <a:noFill/>
              <a:ln w="4063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+mn-lt"/>
                    <a:ea typeface="Verdana"/>
                    <a:cs typeface="Verdana"/>
                  </a:defRPr>
                </a:pPr>
                <a:endParaRPr lang="it-IT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Totale</c:v>
                </c:pt>
                <c:pt idx="2">
                  <c:v>Percorso comune</c:v>
                </c:pt>
                <c:pt idx="3">
                  <c:v>Notarile</c:v>
                </c:pt>
                <c:pt idx="4">
                  <c:v>Giudiziario</c:v>
                </c:pt>
                <c:pt idx="6">
                  <c:v>2008-2011</c:v>
                </c:pt>
                <c:pt idx="7">
                  <c:v>2003-2007</c:v>
                </c:pt>
                <c:pt idx="9">
                  <c:v>Donne</c:v>
                </c:pt>
                <c:pt idx="10">
                  <c:v>Uomini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</c:numCache>
            </c:numRef>
          </c:val>
        </c:ser>
        <c:gapWidth val="50"/>
        <c:overlap val="100"/>
        <c:axId val="76877824"/>
        <c:axId val="76879360"/>
      </c:barChart>
      <c:catAx>
        <c:axId val="76877824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5079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2"/>
                </a:solidFill>
                <a:latin typeface="+mn-lt"/>
                <a:ea typeface="Verdana"/>
                <a:cs typeface="Verdana"/>
              </a:defRPr>
            </a:pPr>
            <a:endParaRPr lang="it-IT"/>
          </a:p>
        </c:txPr>
        <c:crossAx val="76879360"/>
        <c:crosses val="autoZero"/>
        <c:auto val="1"/>
        <c:lblAlgn val="ctr"/>
        <c:lblOffset val="100"/>
        <c:tickLblSkip val="1"/>
        <c:tickMarkSkip val="1"/>
      </c:catAx>
      <c:valAx>
        <c:axId val="76879360"/>
        <c:scaling>
          <c:orientation val="minMax"/>
          <c:max val="10"/>
        </c:scaling>
        <c:delete val="1"/>
        <c:axPos val="b"/>
        <c:numFmt formatCode="0.0" sourceLinked="1"/>
        <c:majorTickMark val="none"/>
        <c:tickLblPos val="none"/>
        <c:crossAx val="76877824"/>
        <c:crosses val="autoZero"/>
        <c:crossBetween val="between"/>
        <c:majorUnit val="1"/>
      </c:valAx>
      <c:spPr>
        <a:noFill/>
        <a:ln w="5079">
          <a:noFill/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280" b="1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it-IT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07BB77-7539-40CC-BD3D-822DC9F5568A}" type="doc">
      <dgm:prSet loTypeId="urn:microsoft.com/office/officeart/2005/8/layout/radial5" loCatId="cycl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it-IT"/>
        </a:p>
      </dgm:t>
    </dgm:pt>
    <dgm:pt modelId="{5BE4C26E-4906-4206-8E43-32819A4F3B82}">
      <dgm:prSet phldrT="[Testo]" custT="1"/>
      <dgm:spPr/>
      <dgm:t>
        <a:bodyPr/>
        <a:lstStyle/>
        <a:p>
          <a:pPr>
            <a:spcBef>
              <a:spcPts val="0"/>
            </a:spcBef>
          </a:pPr>
          <a:r>
            <a:rPr lang="it-IT" sz="1800" b="1" dirty="0" smtClean="0">
              <a:latin typeface="Trebuchet MS" pitchFamily="34" charset="0"/>
              <a:ea typeface="Verdana" pitchFamily="34" charset="0"/>
              <a:cs typeface="Verdana" pitchFamily="34" charset="0"/>
            </a:rPr>
            <a:t>DIPLOMATI: </a:t>
          </a:r>
        </a:p>
        <a:p>
          <a:pPr>
            <a:spcBef>
              <a:spcPts val="0"/>
            </a:spcBef>
          </a:pPr>
          <a:r>
            <a:rPr lang="it-IT" sz="1800" b="1" dirty="0" smtClean="0">
              <a:latin typeface="Trebuchet MS" pitchFamily="34" charset="0"/>
              <a:ea typeface="Verdana" pitchFamily="34" charset="0"/>
              <a:cs typeface="Verdana" pitchFamily="34" charset="0"/>
            </a:rPr>
            <a:t>197</a:t>
          </a:r>
        </a:p>
      </dgm:t>
    </dgm:pt>
    <dgm:pt modelId="{0376433A-41B2-47EC-9307-0A3C6C16E519}" type="parTrans" cxnId="{4AB4DDA3-68EB-460F-821A-0F77DD9F3F23}">
      <dgm:prSet/>
      <dgm:spPr/>
      <dgm:t>
        <a:bodyPr/>
        <a:lstStyle/>
        <a:p>
          <a:endParaRPr lang="it-IT"/>
        </a:p>
      </dgm:t>
    </dgm:pt>
    <dgm:pt modelId="{5B8FBBB5-EFA3-4459-B962-892144409F9B}" type="sibTrans" cxnId="{4AB4DDA3-68EB-460F-821A-0F77DD9F3F23}">
      <dgm:prSet/>
      <dgm:spPr/>
      <dgm:t>
        <a:bodyPr/>
        <a:lstStyle/>
        <a:p>
          <a:endParaRPr lang="it-IT"/>
        </a:p>
      </dgm:t>
    </dgm:pt>
    <dgm:pt modelId="{0264CB55-7872-44B2-B94C-91CF01155C4B}">
      <dgm:prSet phldrT="[Testo]" custT="1"/>
      <dgm:spPr/>
      <dgm:t>
        <a:bodyPr/>
        <a:lstStyle/>
        <a:p>
          <a:r>
            <a:rPr lang="it-IT" sz="1600" b="1" dirty="0" smtClean="0"/>
            <a:t>Genere</a:t>
          </a:r>
        </a:p>
        <a:p>
          <a:r>
            <a:rPr lang="it-IT" sz="1600" b="1" dirty="0" smtClean="0"/>
            <a:t>Uomini: 62</a:t>
          </a:r>
        </a:p>
        <a:p>
          <a:r>
            <a:rPr lang="it-IT" sz="1600" b="1" dirty="0" smtClean="0"/>
            <a:t>Donne: 135</a:t>
          </a:r>
          <a:endParaRPr lang="it-IT" sz="1600" b="1" dirty="0"/>
        </a:p>
      </dgm:t>
    </dgm:pt>
    <dgm:pt modelId="{714E0C46-1944-4DA3-9250-F6AF40C875E1}" type="parTrans" cxnId="{B8F71841-2C1E-4241-8937-DEF4BF67702E}">
      <dgm:prSet/>
      <dgm:spPr/>
      <dgm:t>
        <a:bodyPr/>
        <a:lstStyle/>
        <a:p>
          <a:endParaRPr lang="it-IT"/>
        </a:p>
      </dgm:t>
    </dgm:pt>
    <dgm:pt modelId="{3BDF1E4B-C9DF-4C49-AEB7-EBAE6A233116}" type="sibTrans" cxnId="{B8F71841-2C1E-4241-8937-DEF4BF67702E}">
      <dgm:prSet/>
      <dgm:spPr/>
      <dgm:t>
        <a:bodyPr/>
        <a:lstStyle/>
        <a:p>
          <a:endParaRPr lang="it-IT"/>
        </a:p>
      </dgm:t>
    </dgm:pt>
    <dgm:pt modelId="{AC59EA8A-E245-4F81-9F7E-7E78BA86E4EC}">
      <dgm:prSet phldrT="[Testo]" custT="1"/>
      <dgm:spPr>
        <a:solidFill>
          <a:srgbClr val="9190C4"/>
        </a:solidFill>
      </dgm:spPr>
      <dgm:t>
        <a:bodyPr/>
        <a:lstStyle/>
        <a:p>
          <a:r>
            <a:rPr lang="it-IT" sz="1600" b="1" dirty="0" smtClean="0"/>
            <a:t>Anno diploma Spec.</a:t>
          </a:r>
        </a:p>
        <a:p>
          <a:r>
            <a:rPr lang="it-IT" sz="1600" b="1" dirty="0" smtClean="0"/>
            <a:t> 2003-2007: 129</a:t>
          </a:r>
        </a:p>
        <a:p>
          <a:r>
            <a:rPr lang="it-IT" sz="1600" b="1" dirty="0" smtClean="0"/>
            <a:t>2008-2011: 68</a:t>
          </a:r>
          <a:endParaRPr lang="it-IT" sz="1600" b="1" dirty="0"/>
        </a:p>
      </dgm:t>
    </dgm:pt>
    <dgm:pt modelId="{CDDC4E22-0DE3-4E9E-8455-DB571131962B}" type="parTrans" cxnId="{D097A140-B513-46E0-9E6D-A0769C6C1505}">
      <dgm:prSet/>
      <dgm:spPr>
        <a:solidFill>
          <a:srgbClr val="9190C4"/>
        </a:solidFill>
      </dgm:spPr>
      <dgm:t>
        <a:bodyPr/>
        <a:lstStyle/>
        <a:p>
          <a:endParaRPr lang="it-IT"/>
        </a:p>
      </dgm:t>
    </dgm:pt>
    <dgm:pt modelId="{B0A4CE3F-5C02-46E5-8DC2-8EEA619C24FE}" type="sibTrans" cxnId="{D097A140-B513-46E0-9E6D-A0769C6C1505}">
      <dgm:prSet/>
      <dgm:spPr/>
      <dgm:t>
        <a:bodyPr/>
        <a:lstStyle/>
        <a:p>
          <a:endParaRPr lang="it-IT"/>
        </a:p>
      </dgm:t>
    </dgm:pt>
    <dgm:pt modelId="{13E2FFBD-92EE-427A-924D-1FADA5036769}">
      <dgm:prSet phldrT="[Testo]" custT="1"/>
      <dgm:spPr/>
      <dgm:t>
        <a:bodyPr/>
        <a:lstStyle/>
        <a:p>
          <a:r>
            <a:rPr lang="it-IT" sz="1600" b="1" dirty="0" smtClean="0">
              <a:solidFill>
                <a:srgbClr val="422E8D"/>
              </a:solidFill>
            </a:rPr>
            <a:t>Area geografica di residenza</a:t>
          </a:r>
        </a:p>
        <a:p>
          <a:r>
            <a:rPr lang="it-IT" sz="1600" b="1" dirty="0" smtClean="0">
              <a:solidFill>
                <a:srgbClr val="422E8D"/>
              </a:solidFill>
            </a:rPr>
            <a:t>Centro: 139</a:t>
          </a:r>
        </a:p>
        <a:p>
          <a:r>
            <a:rPr lang="it-IT" sz="1600" b="1" dirty="0" smtClean="0">
              <a:solidFill>
                <a:srgbClr val="422E8D"/>
              </a:solidFill>
            </a:rPr>
            <a:t>Sud-Isole: 58</a:t>
          </a:r>
        </a:p>
      </dgm:t>
    </dgm:pt>
    <dgm:pt modelId="{472821F0-82EF-4DF2-B64B-200253A52C8D}" type="parTrans" cxnId="{2430C1B2-3DC3-4B53-B7A6-4D228583F9A5}">
      <dgm:prSet/>
      <dgm:spPr/>
      <dgm:t>
        <a:bodyPr/>
        <a:lstStyle/>
        <a:p>
          <a:endParaRPr lang="it-IT"/>
        </a:p>
      </dgm:t>
    </dgm:pt>
    <dgm:pt modelId="{49F2F9CC-B0ED-4321-8C14-4242D4392B4B}" type="sibTrans" cxnId="{2430C1B2-3DC3-4B53-B7A6-4D228583F9A5}">
      <dgm:prSet/>
      <dgm:spPr/>
      <dgm:t>
        <a:bodyPr/>
        <a:lstStyle/>
        <a:p>
          <a:endParaRPr lang="it-IT"/>
        </a:p>
      </dgm:t>
    </dgm:pt>
    <dgm:pt modelId="{87DDB3C0-B7AE-4337-8D10-7E65CAEDC894}">
      <dgm:prSet phldrT="[Testo]" custT="1"/>
      <dgm:spPr>
        <a:solidFill>
          <a:srgbClr val="9190C4"/>
        </a:solidFill>
      </dgm:spPr>
      <dgm:t>
        <a:bodyPr/>
        <a:lstStyle/>
        <a:p>
          <a:r>
            <a:rPr lang="it-IT" sz="1600" b="1" dirty="0" smtClean="0"/>
            <a:t>Percorso </a:t>
          </a:r>
          <a:br>
            <a:rPr lang="it-IT" sz="1600" b="1" dirty="0" smtClean="0"/>
          </a:br>
          <a:r>
            <a:rPr lang="it-IT" sz="1600" b="1" dirty="0" smtClean="0"/>
            <a:t>di studio</a:t>
          </a:r>
        </a:p>
        <a:p>
          <a:r>
            <a:rPr lang="it-IT" sz="1600" b="1" dirty="0" smtClean="0"/>
            <a:t>Giudiziario: 126</a:t>
          </a:r>
        </a:p>
        <a:p>
          <a:r>
            <a:rPr lang="it-IT" sz="1600" b="1" dirty="0" smtClean="0"/>
            <a:t>Notarile: 5</a:t>
          </a:r>
        </a:p>
        <a:p>
          <a:r>
            <a:rPr lang="it-IT" sz="1600" b="1" dirty="0" smtClean="0"/>
            <a:t>Comune: 66</a:t>
          </a:r>
          <a:endParaRPr lang="it-IT" sz="1600" b="1" dirty="0"/>
        </a:p>
      </dgm:t>
    </dgm:pt>
    <dgm:pt modelId="{D4A211C5-154F-4612-849A-09D1BDCB6746}" type="parTrans" cxnId="{02C695B6-113C-4857-AED7-3405807CD4F2}">
      <dgm:prSet/>
      <dgm:spPr>
        <a:solidFill>
          <a:srgbClr val="9190C4"/>
        </a:solidFill>
      </dgm:spPr>
      <dgm:t>
        <a:bodyPr/>
        <a:lstStyle/>
        <a:p>
          <a:endParaRPr lang="it-IT"/>
        </a:p>
      </dgm:t>
    </dgm:pt>
    <dgm:pt modelId="{268A8AB8-DAF1-4E4E-B9E5-69A753659348}" type="sibTrans" cxnId="{02C695B6-113C-4857-AED7-3405807CD4F2}">
      <dgm:prSet/>
      <dgm:spPr/>
      <dgm:t>
        <a:bodyPr/>
        <a:lstStyle/>
        <a:p>
          <a:endParaRPr lang="it-IT"/>
        </a:p>
      </dgm:t>
    </dgm:pt>
    <dgm:pt modelId="{92B3F17C-2737-4E9F-AB5B-976F8114FF5D}" type="pres">
      <dgm:prSet presAssocID="{EA07BB77-7539-40CC-BD3D-822DC9F5568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68E250-9076-459B-B417-E3A1199F57FC}" type="pres">
      <dgm:prSet presAssocID="{5BE4C26E-4906-4206-8E43-32819A4F3B82}" presName="centerShape" presStyleLbl="node0" presStyleIdx="0" presStyleCnt="1" custScaleX="155789" custScaleY="127276"/>
      <dgm:spPr/>
      <dgm:t>
        <a:bodyPr/>
        <a:lstStyle/>
        <a:p>
          <a:endParaRPr lang="it-IT"/>
        </a:p>
      </dgm:t>
    </dgm:pt>
    <dgm:pt modelId="{455A33EE-483C-4519-BED3-09DB166A541D}" type="pres">
      <dgm:prSet presAssocID="{714E0C46-1944-4DA3-9250-F6AF40C875E1}" presName="parTrans" presStyleLbl="sibTrans2D1" presStyleIdx="0" presStyleCnt="4"/>
      <dgm:spPr/>
      <dgm:t>
        <a:bodyPr/>
        <a:lstStyle/>
        <a:p>
          <a:endParaRPr lang="it-IT"/>
        </a:p>
      </dgm:t>
    </dgm:pt>
    <dgm:pt modelId="{629254AA-293E-451F-8A51-88FD6F999ADF}" type="pres">
      <dgm:prSet presAssocID="{714E0C46-1944-4DA3-9250-F6AF40C875E1}" presName="connectorText" presStyleLbl="sibTrans2D1" presStyleIdx="0" presStyleCnt="4"/>
      <dgm:spPr/>
      <dgm:t>
        <a:bodyPr/>
        <a:lstStyle/>
        <a:p>
          <a:endParaRPr lang="it-IT"/>
        </a:p>
      </dgm:t>
    </dgm:pt>
    <dgm:pt modelId="{DC0B66BC-F76F-4457-A2CA-979691E057B8}" type="pres">
      <dgm:prSet presAssocID="{0264CB55-7872-44B2-B94C-91CF01155C4B}" presName="node" presStyleLbl="node1" presStyleIdx="0" presStyleCnt="4" custScaleX="152179" custScaleY="111706" custRadScaleRad="145952" custRadScaleInc="-11627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D86394-870B-426F-AB28-4FEE32E07D62}" type="pres">
      <dgm:prSet presAssocID="{CDDC4E22-0DE3-4E9E-8455-DB571131962B}" presName="parTrans" presStyleLbl="sibTrans2D1" presStyleIdx="1" presStyleCnt="4"/>
      <dgm:spPr/>
      <dgm:t>
        <a:bodyPr/>
        <a:lstStyle/>
        <a:p>
          <a:endParaRPr lang="it-IT"/>
        </a:p>
      </dgm:t>
    </dgm:pt>
    <dgm:pt modelId="{8467E87B-73D3-4C3F-8B6B-A3B8BBD63983}" type="pres">
      <dgm:prSet presAssocID="{CDDC4E22-0DE3-4E9E-8455-DB571131962B}" presName="connectorText" presStyleLbl="sibTrans2D1" presStyleIdx="1" presStyleCnt="4"/>
      <dgm:spPr/>
      <dgm:t>
        <a:bodyPr/>
        <a:lstStyle/>
        <a:p>
          <a:endParaRPr lang="it-IT"/>
        </a:p>
      </dgm:t>
    </dgm:pt>
    <dgm:pt modelId="{A627FF16-0A45-41FA-BFB7-BFBF92811F8F}" type="pres">
      <dgm:prSet presAssocID="{AC59EA8A-E245-4F81-9F7E-7E78BA86E4EC}" presName="node" presStyleLbl="node1" presStyleIdx="1" presStyleCnt="4" custScaleX="152179" custScaleY="111706" custRadScaleRad="143278" custRadScaleInc="-8557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B208FA0-3645-4EE5-9247-449902B6E65B}" type="pres">
      <dgm:prSet presAssocID="{472821F0-82EF-4DF2-B64B-200253A52C8D}" presName="parTrans" presStyleLbl="sibTrans2D1" presStyleIdx="2" presStyleCnt="4"/>
      <dgm:spPr/>
      <dgm:t>
        <a:bodyPr/>
        <a:lstStyle/>
        <a:p>
          <a:endParaRPr lang="it-IT"/>
        </a:p>
      </dgm:t>
    </dgm:pt>
    <dgm:pt modelId="{287E291F-022A-4DEA-9B62-B34EA66342D4}" type="pres">
      <dgm:prSet presAssocID="{472821F0-82EF-4DF2-B64B-200253A52C8D}" presName="connectorText" presStyleLbl="sibTrans2D1" presStyleIdx="2" presStyleCnt="4"/>
      <dgm:spPr/>
      <dgm:t>
        <a:bodyPr/>
        <a:lstStyle/>
        <a:p>
          <a:endParaRPr lang="it-IT"/>
        </a:p>
      </dgm:t>
    </dgm:pt>
    <dgm:pt modelId="{ECD41822-F923-40C6-BF30-AFE756A0E869}" type="pres">
      <dgm:prSet presAssocID="{13E2FFBD-92EE-427A-924D-1FADA5036769}" presName="node" presStyleLbl="node1" presStyleIdx="2" presStyleCnt="4" custScaleX="152179" custScaleY="111706" custRadScaleRad="146974" custRadScaleInc="-11513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6FBDE1-0CE6-4334-87AB-F7AF5E2C017F}" type="pres">
      <dgm:prSet presAssocID="{D4A211C5-154F-4612-849A-09D1BDCB6746}" presName="parTrans" presStyleLbl="sibTrans2D1" presStyleIdx="3" presStyleCnt="4"/>
      <dgm:spPr/>
      <dgm:t>
        <a:bodyPr/>
        <a:lstStyle/>
        <a:p>
          <a:endParaRPr lang="it-IT"/>
        </a:p>
      </dgm:t>
    </dgm:pt>
    <dgm:pt modelId="{86B4C612-D569-4C01-A88B-8F94642BEE98}" type="pres">
      <dgm:prSet presAssocID="{D4A211C5-154F-4612-849A-09D1BDCB6746}" presName="connectorText" presStyleLbl="sibTrans2D1" presStyleIdx="3" presStyleCnt="4"/>
      <dgm:spPr/>
      <dgm:t>
        <a:bodyPr/>
        <a:lstStyle/>
        <a:p>
          <a:endParaRPr lang="it-IT"/>
        </a:p>
      </dgm:t>
    </dgm:pt>
    <dgm:pt modelId="{E412DADE-39C6-4DCB-9994-88DCC79FB913}" type="pres">
      <dgm:prSet presAssocID="{87DDB3C0-B7AE-4337-8D10-7E65CAEDC894}" presName="node" presStyleLbl="node1" presStyleIdx="3" presStyleCnt="4" custScaleX="152179" custScaleY="111706" custRadScaleRad="147367" custRadScaleInc="-8471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D69E94A-C8C9-41F7-9922-F8AE9B307E0F}" type="presOf" srcId="{87DDB3C0-B7AE-4337-8D10-7E65CAEDC894}" destId="{E412DADE-39C6-4DCB-9994-88DCC79FB913}" srcOrd="0" destOrd="0" presId="urn:microsoft.com/office/officeart/2005/8/layout/radial5"/>
    <dgm:cxn modelId="{29537675-E7BF-4740-819A-868943ABBC4A}" type="presOf" srcId="{CDDC4E22-0DE3-4E9E-8455-DB571131962B}" destId="{FDD86394-870B-426F-AB28-4FEE32E07D62}" srcOrd="0" destOrd="0" presId="urn:microsoft.com/office/officeart/2005/8/layout/radial5"/>
    <dgm:cxn modelId="{409B9D71-9338-4514-A3B7-F3F9CBD786D8}" type="presOf" srcId="{0264CB55-7872-44B2-B94C-91CF01155C4B}" destId="{DC0B66BC-F76F-4457-A2CA-979691E057B8}" srcOrd="0" destOrd="0" presId="urn:microsoft.com/office/officeart/2005/8/layout/radial5"/>
    <dgm:cxn modelId="{0049FE5A-5473-4226-9FE7-695099C44203}" type="presOf" srcId="{714E0C46-1944-4DA3-9250-F6AF40C875E1}" destId="{455A33EE-483C-4519-BED3-09DB166A541D}" srcOrd="0" destOrd="0" presId="urn:microsoft.com/office/officeart/2005/8/layout/radial5"/>
    <dgm:cxn modelId="{D097A140-B513-46E0-9E6D-A0769C6C1505}" srcId="{5BE4C26E-4906-4206-8E43-32819A4F3B82}" destId="{AC59EA8A-E245-4F81-9F7E-7E78BA86E4EC}" srcOrd="1" destOrd="0" parTransId="{CDDC4E22-0DE3-4E9E-8455-DB571131962B}" sibTransId="{B0A4CE3F-5C02-46E5-8DC2-8EEA619C24FE}"/>
    <dgm:cxn modelId="{77225583-2FF7-4B9A-9603-1CD5570D56AC}" type="presOf" srcId="{13E2FFBD-92EE-427A-924D-1FADA5036769}" destId="{ECD41822-F923-40C6-BF30-AFE756A0E869}" srcOrd="0" destOrd="0" presId="urn:microsoft.com/office/officeart/2005/8/layout/radial5"/>
    <dgm:cxn modelId="{02C695B6-113C-4857-AED7-3405807CD4F2}" srcId="{5BE4C26E-4906-4206-8E43-32819A4F3B82}" destId="{87DDB3C0-B7AE-4337-8D10-7E65CAEDC894}" srcOrd="3" destOrd="0" parTransId="{D4A211C5-154F-4612-849A-09D1BDCB6746}" sibTransId="{268A8AB8-DAF1-4E4E-B9E5-69A753659348}"/>
    <dgm:cxn modelId="{1805476C-AE7F-49F0-8453-B833DE9523A5}" type="presOf" srcId="{D4A211C5-154F-4612-849A-09D1BDCB6746}" destId="{286FBDE1-0CE6-4334-87AB-F7AF5E2C017F}" srcOrd="0" destOrd="0" presId="urn:microsoft.com/office/officeart/2005/8/layout/radial5"/>
    <dgm:cxn modelId="{DB6BE747-3282-4FA9-999D-0FC03656BA6C}" type="presOf" srcId="{CDDC4E22-0DE3-4E9E-8455-DB571131962B}" destId="{8467E87B-73D3-4C3F-8B6B-A3B8BBD63983}" srcOrd="1" destOrd="0" presId="urn:microsoft.com/office/officeart/2005/8/layout/radial5"/>
    <dgm:cxn modelId="{2430C1B2-3DC3-4B53-B7A6-4D228583F9A5}" srcId="{5BE4C26E-4906-4206-8E43-32819A4F3B82}" destId="{13E2FFBD-92EE-427A-924D-1FADA5036769}" srcOrd="2" destOrd="0" parTransId="{472821F0-82EF-4DF2-B64B-200253A52C8D}" sibTransId="{49F2F9CC-B0ED-4321-8C14-4242D4392B4B}"/>
    <dgm:cxn modelId="{FC86B1FF-61DF-4C86-A83F-75684D4753DC}" type="presOf" srcId="{5BE4C26E-4906-4206-8E43-32819A4F3B82}" destId="{A868E250-9076-459B-B417-E3A1199F57FC}" srcOrd="0" destOrd="0" presId="urn:microsoft.com/office/officeart/2005/8/layout/radial5"/>
    <dgm:cxn modelId="{929EF1E2-F14A-4317-8CF6-8CACB35E495D}" type="presOf" srcId="{AC59EA8A-E245-4F81-9F7E-7E78BA86E4EC}" destId="{A627FF16-0A45-41FA-BFB7-BFBF92811F8F}" srcOrd="0" destOrd="0" presId="urn:microsoft.com/office/officeart/2005/8/layout/radial5"/>
    <dgm:cxn modelId="{B8F71841-2C1E-4241-8937-DEF4BF67702E}" srcId="{5BE4C26E-4906-4206-8E43-32819A4F3B82}" destId="{0264CB55-7872-44B2-B94C-91CF01155C4B}" srcOrd="0" destOrd="0" parTransId="{714E0C46-1944-4DA3-9250-F6AF40C875E1}" sibTransId="{3BDF1E4B-C9DF-4C49-AEB7-EBAE6A233116}"/>
    <dgm:cxn modelId="{2410C021-9BE5-4591-A00F-CE7F29D20E2D}" type="presOf" srcId="{472821F0-82EF-4DF2-B64B-200253A52C8D}" destId="{2B208FA0-3645-4EE5-9247-449902B6E65B}" srcOrd="0" destOrd="0" presId="urn:microsoft.com/office/officeart/2005/8/layout/radial5"/>
    <dgm:cxn modelId="{852E29E8-D777-4C1D-9EC0-4604D9A75E55}" type="presOf" srcId="{EA07BB77-7539-40CC-BD3D-822DC9F5568A}" destId="{92B3F17C-2737-4E9F-AB5B-976F8114FF5D}" srcOrd="0" destOrd="0" presId="urn:microsoft.com/office/officeart/2005/8/layout/radial5"/>
    <dgm:cxn modelId="{4AB4DDA3-68EB-460F-821A-0F77DD9F3F23}" srcId="{EA07BB77-7539-40CC-BD3D-822DC9F5568A}" destId="{5BE4C26E-4906-4206-8E43-32819A4F3B82}" srcOrd="0" destOrd="0" parTransId="{0376433A-41B2-47EC-9307-0A3C6C16E519}" sibTransId="{5B8FBBB5-EFA3-4459-B962-892144409F9B}"/>
    <dgm:cxn modelId="{93873F9D-8398-4132-86CD-524522C37CCB}" type="presOf" srcId="{D4A211C5-154F-4612-849A-09D1BDCB6746}" destId="{86B4C612-D569-4C01-A88B-8F94642BEE98}" srcOrd="1" destOrd="0" presId="urn:microsoft.com/office/officeart/2005/8/layout/radial5"/>
    <dgm:cxn modelId="{E1C12068-773F-48E3-94D9-FB18657DC05D}" type="presOf" srcId="{714E0C46-1944-4DA3-9250-F6AF40C875E1}" destId="{629254AA-293E-451F-8A51-88FD6F999ADF}" srcOrd="1" destOrd="0" presId="urn:microsoft.com/office/officeart/2005/8/layout/radial5"/>
    <dgm:cxn modelId="{F410F4AD-6F7A-4AD8-82EC-4234E2195ED7}" type="presOf" srcId="{472821F0-82EF-4DF2-B64B-200253A52C8D}" destId="{287E291F-022A-4DEA-9B62-B34EA66342D4}" srcOrd="1" destOrd="0" presId="urn:microsoft.com/office/officeart/2005/8/layout/radial5"/>
    <dgm:cxn modelId="{59B65882-CCC3-449E-A8FC-085D8C828E28}" type="presParOf" srcId="{92B3F17C-2737-4E9F-AB5B-976F8114FF5D}" destId="{A868E250-9076-459B-B417-E3A1199F57FC}" srcOrd="0" destOrd="0" presId="urn:microsoft.com/office/officeart/2005/8/layout/radial5"/>
    <dgm:cxn modelId="{0523B89B-2B49-4514-876B-A79287D61BA2}" type="presParOf" srcId="{92B3F17C-2737-4E9F-AB5B-976F8114FF5D}" destId="{455A33EE-483C-4519-BED3-09DB166A541D}" srcOrd="1" destOrd="0" presId="urn:microsoft.com/office/officeart/2005/8/layout/radial5"/>
    <dgm:cxn modelId="{03875E87-CDA0-4D2D-B03F-78173FA3DB58}" type="presParOf" srcId="{455A33EE-483C-4519-BED3-09DB166A541D}" destId="{629254AA-293E-451F-8A51-88FD6F999ADF}" srcOrd="0" destOrd="0" presId="urn:microsoft.com/office/officeart/2005/8/layout/radial5"/>
    <dgm:cxn modelId="{7279323D-06A3-4BC9-A07B-B99320AFF8C2}" type="presParOf" srcId="{92B3F17C-2737-4E9F-AB5B-976F8114FF5D}" destId="{DC0B66BC-F76F-4457-A2CA-979691E057B8}" srcOrd="2" destOrd="0" presId="urn:microsoft.com/office/officeart/2005/8/layout/radial5"/>
    <dgm:cxn modelId="{6055F903-B0ED-4329-A076-06D25F6FB042}" type="presParOf" srcId="{92B3F17C-2737-4E9F-AB5B-976F8114FF5D}" destId="{FDD86394-870B-426F-AB28-4FEE32E07D62}" srcOrd="3" destOrd="0" presId="urn:microsoft.com/office/officeart/2005/8/layout/radial5"/>
    <dgm:cxn modelId="{2A870A09-A9FD-4865-94E6-2535F86918EB}" type="presParOf" srcId="{FDD86394-870B-426F-AB28-4FEE32E07D62}" destId="{8467E87B-73D3-4C3F-8B6B-A3B8BBD63983}" srcOrd="0" destOrd="0" presId="urn:microsoft.com/office/officeart/2005/8/layout/radial5"/>
    <dgm:cxn modelId="{972ACCD2-9F53-446F-9D03-7FC4A9490926}" type="presParOf" srcId="{92B3F17C-2737-4E9F-AB5B-976F8114FF5D}" destId="{A627FF16-0A45-41FA-BFB7-BFBF92811F8F}" srcOrd="4" destOrd="0" presId="urn:microsoft.com/office/officeart/2005/8/layout/radial5"/>
    <dgm:cxn modelId="{4511046D-5975-445C-9591-69EF8B0B99BB}" type="presParOf" srcId="{92B3F17C-2737-4E9F-AB5B-976F8114FF5D}" destId="{2B208FA0-3645-4EE5-9247-449902B6E65B}" srcOrd="5" destOrd="0" presId="urn:microsoft.com/office/officeart/2005/8/layout/radial5"/>
    <dgm:cxn modelId="{A5C4F6C3-51CC-494A-9860-23A064FA1599}" type="presParOf" srcId="{2B208FA0-3645-4EE5-9247-449902B6E65B}" destId="{287E291F-022A-4DEA-9B62-B34EA66342D4}" srcOrd="0" destOrd="0" presId="urn:microsoft.com/office/officeart/2005/8/layout/radial5"/>
    <dgm:cxn modelId="{DE3ECBE1-1DA4-4C55-9E6F-7E4585918F22}" type="presParOf" srcId="{92B3F17C-2737-4E9F-AB5B-976F8114FF5D}" destId="{ECD41822-F923-40C6-BF30-AFE756A0E869}" srcOrd="6" destOrd="0" presId="urn:microsoft.com/office/officeart/2005/8/layout/radial5"/>
    <dgm:cxn modelId="{56D68DF0-4E0C-47C9-AD00-2B1CBAC48829}" type="presParOf" srcId="{92B3F17C-2737-4E9F-AB5B-976F8114FF5D}" destId="{286FBDE1-0CE6-4334-87AB-F7AF5E2C017F}" srcOrd="7" destOrd="0" presId="urn:microsoft.com/office/officeart/2005/8/layout/radial5"/>
    <dgm:cxn modelId="{D397608C-E75B-429D-AE79-217549A19DF0}" type="presParOf" srcId="{286FBDE1-0CE6-4334-87AB-F7AF5E2C017F}" destId="{86B4C612-D569-4C01-A88B-8F94642BEE98}" srcOrd="0" destOrd="0" presId="urn:microsoft.com/office/officeart/2005/8/layout/radial5"/>
    <dgm:cxn modelId="{E92BA381-780F-4C00-B1D7-4DA22A35EDA4}" type="presParOf" srcId="{92B3F17C-2737-4E9F-AB5B-976F8114FF5D}" destId="{E412DADE-39C6-4DCB-9994-88DCC79FB913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07BB77-7539-40CC-BD3D-822DC9F5568A}" type="doc">
      <dgm:prSet loTypeId="urn:microsoft.com/office/officeart/2005/8/layout/radial5" loCatId="cycl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it-IT"/>
        </a:p>
      </dgm:t>
    </dgm:pt>
    <dgm:pt modelId="{5BE4C26E-4906-4206-8E43-32819A4F3B82}">
      <dgm:prSet phldrT="[Testo]" custT="1"/>
      <dgm:spPr>
        <a:solidFill>
          <a:srgbClr val="FFC000"/>
        </a:solidFill>
      </dgm:spPr>
      <dgm:t>
        <a:bodyPr/>
        <a:lstStyle/>
        <a:p>
          <a:r>
            <a:rPr lang="it-IT" sz="1800" b="1" dirty="0" smtClean="0">
              <a:solidFill>
                <a:schemeClr val="accent1">
                  <a:lumMod val="50000"/>
                </a:schemeClr>
              </a:solidFill>
            </a:rPr>
            <a:t>Tasso di risposta complessivo</a:t>
          </a:r>
        </a:p>
        <a:p>
          <a:r>
            <a:rPr lang="it-IT" sz="1800" b="1" dirty="0" smtClean="0">
              <a:solidFill>
                <a:schemeClr val="accent1">
                  <a:lumMod val="50000"/>
                </a:schemeClr>
              </a:solidFill>
            </a:rPr>
            <a:t>71,1</a:t>
          </a:r>
        </a:p>
      </dgm:t>
    </dgm:pt>
    <dgm:pt modelId="{0376433A-41B2-47EC-9307-0A3C6C16E519}" type="parTrans" cxnId="{4AB4DDA3-68EB-460F-821A-0F77DD9F3F23}">
      <dgm:prSet/>
      <dgm:spPr/>
      <dgm:t>
        <a:bodyPr/>
        <a:lstStyle/>
        <a:p>
          <a:endParaRPr lang="it-IT"/>
        </a:p>
      </dgm:t>
    </dgm:pt>
    <dgm:pt modelId="{5B8FBBB5-EFA3-4459-B962-892144409F9B}" type="sibTrans" cxnId="{4AB4DDA3-68EB-460F-821A-0F77DD9F3F23}">
      <dgm:prSet/>
      <dgm:spPr/>
      <dgm:t>
        <a:bodyPr/>
        <a:lstStyle/>
        <a:p>
          <a:endParaRPr lang="it-IT"/>
        </a:p>
      </dgm:t>
    </dgm:pt>
    <dgm:pt modelId="{0264CB55-7872-44B2-B94C-91CF01155C4B}">
      <dgm:prSet phldrT="[Testo]" custT="1"/>
      <dgm:spPr/>
      <dgm:t>
        <a:bodyPr/>
        <a:lstStyle/>
        <a:p>
          <a:r>
            <a:rPr lang="it-IT" sz="1600" b="1" dirty="0" smtClean="0"/>
            <a:t>Genere</a:t>
          </a:r>
        </a:p>
        <a:p>
          <a:r>
            <a:rPr lang="it-IT" sz="1600" b="1" dirty="0" smtClean="0"/>
            <a:t>Uomini: 74,2</a:t>
          </a:r>
        </a:p>
        <a:p>
          <a:r>
            <a:rPr lang="it-IT" sz="1600" b="1" dirty="0" smtClean="0"/>
            <a:t>Donne: 69,6</a:t>
          </a:r>
          <a:endParaRPr lang="it-IT" sz="1600" b="1" dirty="0"/>
        </a:p>
      </dgm:t>
    </dgm:pt>
    <dgm:pt modelId="{714E0C46-1944-4DA3-9250-F6AF40C875E1}" type="parTrans" cxnId="{B8F71841-2C1E-4241-8937-DEF4BF67702E}">
      <dgm:prSet/>
      <dgm:spPr/>
      <dgm:t>
        <a:bodyPr/>
        <a:lstStyle/>
        <a:p>
          <a:endParaRPr lang="it-IT"/>
        </a:p>
      </dgm:t>
    </dgm:pt>
    <dgm:pt modelId="{3BDF1E4B-C9DF-4C49-AEB7-EBAE6A233116}" type="sibTrans" cxnId="{B8F71841-2C1E-4241-8937-DEF4BF67702E}">
      <dgm:prSet/>
      <dgm:spPr/>
      <dgm:t>
        <a:bodyPr/>
        <a:lstStyle/>
        <a:p>
          <a:endParaRPr lang="it-IT"/>
        </a:p>
      </dgm:t>
    </dgm:pt>
    <dgm:pt modelId="{AC59EA8A-E245-4F81-9F7E-7E78BA86E4EC}">
      <dgm:prSet phldrT="[Testo]" custT="1"/>
      <dgm:spPr>
        <a:solidFill>
          <a:srgbClr val="9190C4"/>
        </a:solidFill>
      </dgm:spPr>
      <dgm:t>
        <a:bodyPr/>
        <a:lstStyle/>
        <a:p>
          <a:r>
            <a:rPr lang="it-IT" sz="1600" b="1" dirty="0" smtClean="0"/>
            <a:t>Anno diploma Spec.</a:t>
          </a:r>
        </a:p>
        <a:p>
          <a:r>
            <a:rPr lang="it-IT" sz="1600" b="1" dirty="0" smtClean="0"/>
            <a:t>2003-2007: 66,7</a:t>
          </a:r>
        </a:p>
        <a:p>
          <a:r>
            <a:rPr lang="it-IT" sz="1600" b="1" dirty="0" smtClean="0"/>
            <a:t>2008-2011: 79,4</a:t>
          </a:r>
          <a:endParaRPr lang="it-IT" sz="1600" b="1" dirty="0"/>
        </a:p>
      </dgm:t>
    </dgm:pt>
    <dgm:pt modelId="{CDDC4E22-0DE3-4E9E-8455-DB571131962B}" type="parTrans" cxnId="{D097A140-B513-46E0-9E6D-A0769C6C1505}">
      <dgm:prSet/>
      <dgm:spPr>
        <a:solidFill>
          <a:srgbClr val="9190C4"/>
        </a:solidFill>
      </dgm:spPr>
      <dgm:t>
        <a:bodyPr/>
        <a:lstStyle/>
        <a:p>
          <a:endParaRPr lang="it-IT"/>
        </a:p>
      </dgm:t>
    </dgm:pt>
    <dgm:pt modelId="{B0A4CE3F-5C02-46E5-8DC2-8EEA619C24FE}" type="sibTrans" cxnId="{D097A140-B513-46E0-9E6D-A0769C6C1505}">
      <dgm:prSet/>
      <dgm:spPr/>
      <dgm:t>
        <a:bodyPr/>
        <a:lstStyle/>
        <a:p>
          <a:endParaRPr lang="it-IT"/>
        </a:p>
      </dgm:t>
    </dgm:pt>
    <dgm:pt modelId="{13E2FFBD-92EE-427A-924D-1FADA5036769}">
      <dgm:prSet phldrT="[Testo]" custT="1"/>
      <dgm:spPr/>
      <dgm:t>
        <a:bodyPr/>
        <a:lstStyle/>
        <a:p>
          <a:r>
            <a:rPr lang="it-IT" sz="1600" b="1" dirty="0" smtClean="0">
              <a:solidFill>
                <a:srgbClr val="422E8D"/>
              </a:solidFill>
            </a:rPr>
            <a:t>Area geografica di residenza</a:t>
          </a:r>
        </a:p>
        <a:p>
          <a:r>
            <a:rPr lang="it-IT" sz="1600" b="1" dirty="0" smtClean="0">
              <a:solidFill>
                <a:srgbClr val="422E8D"/>
              </a:solidFill>
            </a:rPr>
            <a:t>Centro: 71,9</a:t>
          </a:r>
        </a:p>
        <a:p>
          <a:r>
            <a:rPr lang="it-IT" sz="1600" b="1" dirty="0" smtClean="0">
              <a:solidFill>
                <a:srgbClr val="422E8D"/>
              </a:solidFill>
            </a:rPr>
            <a:t>Sud-Isole: 69,0</a:t>
          </a:r>
          <a:endParaRPr lang="it-IT" sz="1600" b="1" dirty="0">
            <a:solidFill>
              <a:srgbClr val="422E8D"/>
            </a:solidFill>
          </a:endParaRPr>
        </a:p>
      </dgm:t>
    </dgm:pt>
    <dgm:pt modelId="{472821F0-82EF-4DF2-B64B-200253A52C8D}" type="parTrans" cxnId="{2430C1B2-3DC3-4B53-B7A6-4D228583F9A5}">
      <dgm:prSet/>
      <dgm:spPr/>
      <dgm:t>
        <a:bodyPr/>
        <a:lstStyle/>
        <a:p>
          <a:endParaRPr lang="it-IT"/>
        </a:p>
      </dgm:t>
    </dgm:pt>
    <dgm:pt modelId="{49F2F9CC-B0ED-4321-8C14-4242D4392B4B}" type="sibTrans" cxnId="{2430C1B2-3DC3-4B53-B7A6-4D228583F9A5}">
      <dgm:prSet/>
      <dgm:spPr/>
      <dgm:t>
        <a:bodyPr/>
        <a:lstStyle/>
        <a:p>
          <a:endParaRPr lang="it-IT"/>
        </a:p>
      </dgm:t>
    </dgm:pt>
    <dgm:pt modelId="{87DDB3C0-B7AE-4337-8D10-7E65CAEDC894}">
      <dgm:prSet phldrT="[Testo]" custT="1"/>
      <dgm:spPr>
        <a:solidFill>
          <a:srgbClr val="9190C4"/>
        </a:solidFill>
      </dgm:spPr>
      <dgm:t>
        <a:bodyPr lIns="0" rIns="0"/>
        <a:lstStyle/>
        <a:p>
          <a:r>
            <a:rPr lang="it-IT" sz="1600" b="1" dirty="0" smtClean="0"/>
            <a:t>Percorso di studio</a:t>
          </a:r>
        </a:p>
        <a:p>
          <a:r>
            <a:rPr lang="it-IT" sz="1600" b="1" dirty="0" smtClean="0"/>
            <a:t>Giudiziario: 66,7</a:t>
          </a:r>
        </a:p>
        <a:p>
          <a:r>
            <a:rPr lang="it-IT" sz="1600" b="1" dirty="0" smtClean="0"/>
            <a:t>Notarile: 100,0 </a:t>
          </a:r>
        </a:p>
        <a:p>
          <a:r>
            <a:rPr lang="it-IT" sz="1600" b="1" dirty="0" smtClean="0"/>
            <a:t>Comune: 77,3</a:t>
          </a:r>
          <a:endParaRPr lang="it-IT" sz="1600" b="1" dirty="0"/>
        </a:p>
      </dgm:t>
    </dgm:pt>
    <dgm:pt modelId="{D4A211C5-154F-4612-849A-09D1BDCB6746}" type="parTrans" cxnId="{02C695B6-113C-4857-AED7-3405807CD4F2}">
      <dgm:prSet/>
      <dgm:spPr>
        <a:solidFill>
          <a:srgbClr val="9190C4"/>
        </a:solidFill>
      </dgm:spPr>
      <dgm:t>
        <a:bodyPr/>
        <a:lstStyle/>
        <a:p>
          <a:endParaRPr lang="it-IT"/>
        </a:p>
      </dgm:t>
    </dgm:pt>
    <dgm:pt modelId="{268A8AB8-DAF1-4E4E-B9E5-69A753659348}" type="sibTrans" cxnId="{02C695B6-113C-4857-AED7-3405807CD4F2}">
      <dgm:prSet/>
      <dgm:spPr/>
      <dgm:t>
        <a:bodyPr/>
        <a:lstStyle/>
        <a:p>
          <a:endParaRPr lang="it-IT"/>
        </a:p>
      </dgm:t>
    </dgm:pt>
    <dgm:pt modelId="{92B3F17C-2737-4E9F-AB5B-976F8114FF5D}" type="pres">
      <dgm:prSet presAssocID="{EA07BB77-7539-40CC-BD3D-822DC9F5568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68E250-9076-459B-B417-E3A1199F57FC}" type="pres">
      <dgm:prSet presAssocID="{5BE4C26E-4906-4206-8E43-32819A4F3B82}" presName="centerShape" presStyleLbl="node0" presStyleIdx="0" presStyleCnt="1" custScaleX="155789" custScaleY="127276"/>
      <dgm:spPr/>
      <dgm:t>
        <a:bodyPr/>
        <a:lstStyle/>
        <a:p>
          <a:endParaRPr lang="it-IT"/>
        </a:p>
      </dgm:t>
    </dgm:pt>
    <dgm:pt modelId="{455A33EE-483C-4519-BED3-09DB166A541D}" type="pres">
      <dgm:prSet presAssocID="{714E0C46-1944-4DA3-9250-F6AF40C875E1}" presName="parTrans" presStyleLbl="sibTrans2D1" presStyleIdx="0" presStyleCnt="4"/>
      <dgm:spPr/>
      <dgm:t>
        <a:bodyPr/>
        <a:lstStyle/>
        <a:p>
          <a:endParaRPr lang="it-IT"/>
        </a:p>
      </dgm:t>
    </dgm:pt>
    <dgm:pt modelId="{629254AA-293E-451F-8A51-88FD6F999ADF}" type="pres">
      <dgm:prSet presAssocID="{714E0C46-1944-4DA3-9250-F6AF40C875E1}" presName="connectorText" presStyleLbl="sibTrans2D1" presStyleIdx="0" presStyleCnt="4"/>
      <dgm:spPr/>
      <dgm:t>
        <a:bodyPr/>
        <a:lstStyle/>
        <a:p>
          <a:endParaRPr lang="it-IT"/>
        </a:p>
      </dgm:t>
    </dgm:pt>
    <dgm:pt modelId="{DC0B66BC-F76F-4457-A2CA-979691E057B8}" type="pres">
      <dgm:prSet presAssocID="{0264CB55-7872-44B2-B94C-91CF01155C4B}" presName="node" presStyleLbl="node1" presStyleIdx="0" presStyleCnt="4" custScaleX="152179" custScaleY="111706" custRadScaleRad="145952" custRadScaleInc="-11627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D86394-870B-426F-AB28-4FEE32E07D62}" type="pres">
      <dgm:prSet presAssocID="{CDDC4E22-0DE3-4E9E-8455-DB571131962B}" presName="parTrans" presStyleLbl="sibTrans2D1" presStyleIdx="1" presStyleCnt="4"/>
      <dgm:spPr/>
      <dgm:t>
        <a:bodyPr/>
        <a:lstStyle/>
        <a:p>
          <a:endParaRPr lang="it-IT"/>
        </a:p>
      </dgm:t>
    </dgm:pt>
    <dgm:pt modelId="{8467E87B-73D3-4C3F-8B6B-A3B8BBD63983}" type="pres">
      <dgm:prSet presAssocID="{CDDC4E22-0DE3-4E9E-8455-DB571131962B}" presName="connectorText" presStyleLbl="sibTrans2D1" presStyleIdx="1" presStyleCnt="4"/>
      <dgm:spPr/>
      <dgm:t>
        <a:bodyPr/>
        <a:lstStyle/>
        <a:p>
          <a:endParaRPr lang="it-IT"/>
        </a:p>
      </dgm:t>
    </dgm:pt>
    <dgm:pt modelId="{A627FF16-0A45-41FA-BFB7-BFBF92811F8F}" type="pres">
      <dgm:prSet presAssocID="{AC59EA8A-E245-4F81-9F7E-7E78BA86E4EC}" presName="node" presStyleLbl="node1" presStyleIdx="1" presStyleCnt="4" custScaleX="152179" custScaleY="111706" custRadScaleRad="143278" custRadScaleInc="-8557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B208FA0-3645-4EE5-9247-449902B6E65B}" type="pres">
      <dgm:prSet presAssocID="{472821F0-82EF-4DF2-B64B-200253A52C8D}" presName="parTrans" presStyleLbl="sibTrans2D1" presStyleIdx="2" presStyleCnt="4"/>
      <dgm:spPr/>
      <dgm:t>
        <a:bodyPr/>
        <a:lstStyle/>
        <a:p>
          <a:endParaRPr lang="it-IT"/>
        </a:p>
      </dgm:t>
    </dgm:pt>
    <dgm:pt modelId="{287E291F-022A-4DEA-9B62-B34EA66342D4}" type="pres">
      <dgm:prSet presAssocID="{472821F0-82EF-4DF2-B64B-200253A52C8D}" presName="connectorText" presStyleLbl="sibTrans2D1" presStyleIdx="2" presStyleCnt="4"/>
      <dgm:spPr/>
      <dgm:t>
        <a:bodyPr/>
        <a:lstStyle/>
        <a:p>
          <a:endParaRPr lang="it-IT"/>
        </a:p>
      </dgm:t>
    </dgm:pt>
    <dgm:pt modelId="{ECD41822-F923-40C6-BF30-AFE756A0E869}" type="pres">
      <dgm:prSet presAssocID="{13E2FFBD-92EE-427A-924D-1FADA5036769}" presName="node" presStyleLbl="node1" presStyleIdx="2" presStyleCnt="4" custScaleX="152179" custScaleY="111706" custRadScaleRad="146974" custRadScaleInc="-11513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6FBDE1-0CE6-4334-87AB-F7AF5E2C017F}" type="pres">
      <dgm:prSet presAssocID="{D4A211C5-154F-4612-849A-09D1BDCB6746}" presName="parTrans" presStyleLbl="sibTrans2D1" presStyleIdx="3" presStyleCnt="4"/>
      <dgm:spPr/>
      <dgm:t>
        <a:bodyPr/>
        <a:lstStyle/>
        <a:p>
          <a:endParaRPr lang="it-IT"/>
        </a:p>
      </dgm:t>
    </dgm:pt>
    <dgm:pt modelId="{86B4C612-D569-4C01-A88B-8F94642BEE98}" type="pres">
      <dgm:prSet presAssocID="{D4A211C5-154F-4612-849A-09D1BDCB6746}" presName="connectorText" presStyleLbl="sibTrans2D1" presStyleIdx="3" presStyleCnt="4"/>
      <dgm:spPr/>
      <dgm:t>
        <a:bodyPr/>
        <a:lstStyle/>
        <a:p>
          <a:endParaRPr lang="it-IT"/>
        </a:p>
      </dgm:t>
    </dgm:pt>
    <dgm:pt modelId="{E412DADE-39C6-4DCB-9994-88DCC79FB913}" type="pres">
      <dgm:prSet presAssocID="{87DDB3C0-B7AE-4337-8D10-7E65CAEDC894}" presName="node" presStyleLbl="node1" presStyleIdx="3" presStyleCnt="4" custScaleX="152179" custScaleY="111706" custRadScaleRad="147367" custRadScaleInc="-8471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4168C6D-FDAF-474F-BC3B-A27B8C3CF4AE}" type="presOf" srcId="{5BE4C26E-4906-4206-8E43-32819A4F3B82}" destId="{A868E250-9076-459B-B417-E3A1199F57FC}" srcOrd="0" destOrd="0" presId="urn:microsoft.com/office/officeart/2005/8/layout/radial5"/>
    <dgm:cxn modelId="{D097A140-B513-46E0-9E6D-A0769C6C1505}" srcId="{5BE4C26E-4906-4206-8E43-32819A4F3B82}" destId="{AC59EA8A-E245-4F81-9F7E-7E78BA86E4EC}" srcOrd="1" destOrd="0" parTransId="{CDDC4E22-0DE3-4E9E-8455-DB571131962B}" sibTransId="{B0A4CE3F-5C02-46E5-8DC2-8EEA619C24FE}"/>
    <dgm:cxn modelId="{B3F3072D-89BE-4BED-A984-E6F15A59F20B}" type="presOf" srcId="{13E2FFBD-92EE-427A-924D-1FADA5036769}" destId="{ECD41822-F923-40C6-BF30-AFE756A0E869}" srcOrd="0" destOrd="0" presId="urn:microsoft.com/office/officeart/2005/8/layout/radial5"/>
    <dgm:cxn modelId="{F239B4A4-39CB-437E-9AC7-CE67D0C8ABB0}" type="presOf" srcId="{714E0C46-1944-4DA3-9250-F6AF40C875E1}" destId="{629254AA-293E-451F-8A51-88FD6F999ADF}" srcOrd="1" destOrd="0" presId="urn:microsoft.com/office/officeart/2005/8/layout/radial5"/>
    <dgm:cxn modelId="{85DA06DA-8006-4F2E-80AD-C999C1CEE7E8}" type="presOf" srcId="{CDDC4E22-0DE3-4E9E-8455-DB571131962B}" destId="{FDD86394-870B-426F-AB28-4FEE32E07D62}" srcOrd="0" destOrd="0" presId="urn:microsoft.com/office/officeart/2005/8/layout/radial5"/>
    <dgm:cxn modelId="{B783B5DC-EFAB-4C08-AE77-BE71B3A962D4}" type="presOf" srcId="{AC59EA8A-E245-4F81-9F7E-7E78BA86E4EC}" destId="{A627FF16-0A45-41FA-BFB7-BFBF92811F8F}" srcOrd="0" destOrd="0" presId="urn:microsoft.com/office/officeart/2005/8/layout/radial5"/>
    <dgm:cxn modelId="{31E45C49-C0B2-4F12-9C8D-F78114CB9634}" type="presOf" srcId="{472821F0-82EF-4DF2-B64B-200253A52C8D}" destId="{2B208FA0-3645-4EE5-9247-449902B6E65B}" srcOrd="0" destOrd="0" presId="urn:microsoft.com/office/officeart/2005/8/layout/radial5"/>
    <dgm:cxn modelId="{02C695B6-113C-4857-AED7-3405807CD4F2}" srcId="{5BE4C26E-4906-4206-8E43-32819A4F3B82}" destId="{87DDB3C0-B7AE-4337-8D10-7E65CAEDC894}" srcOrd="3" destOrd="0" parTransId="{D4A211C5-154F-4612-849A-09D1BDCB6746}" sibTransId="{268A8AB8-DAF1-4E4E-B9E5-69A753659348}"/>
    <dgm:cxn modelId="{88455DDF-C423-4F4F-AFE9-3E3A18F6DE85}" type="presOf" srcId="{0264CB55-7872-44B2-B94C-91CF01155C4B}" destId="{DC0B66BC-F76F-4457-A2CA-979691E057B8}" srcOrd="0" destOrd="0" presId="urn:microsoft.com/office/officeart/2005/8/layout/radial5"/>
    <dgm:cxn modelId="{2430C1B2-3DC3-4B53-B7A6-4D228583F9A5}" srcId="{5BE4C26E-4906-4206-8E43-32819A4F3B82}" destId="{13E2FFBD-92EE-427A-924D-1FADA5036769}" srcOrd="2" destOrd="0" parTransId="{472821F0-82EF-4DF2-B64B-200253A52C8D}" sibTransId="{49F2F9CC-B0ED-4321-8C14-4242D4392B4B}"/>
    <dgm:cxn modelId="{61AAEAD0-2D3E-4965-819F-7492B7A325D8}" type="presOf" srcId="{D4A211C5-154F-4612-849A-09D1BDCB6746}" destId="{286FBDE1-0CE6-4334-87AB-F7AF5E2C017F}" srcOrd="0" destOrd="0" presId="urn:microsoft.com/office/officeart/2005/8/layout/radial5"/>
    <dgm:cxn modelId="{0AA9D660-C88E-4FEB-8A41-52D5079F2D0E}" type="presOf" srcId="{EA07BB77-7539-40CC-BD3D-822DC9F5568A}" destId="{92B3F17C-2737-4E9F-AB5B-976F8114FF5D}" srcOrd="0" destOrd="0" presId="urn:microsoft.com/office/officeart/2005/8/layout/radial5"/>
    <dgm:cxn modelId="{B8F71841-2C1E-4241-8937-DEF4BF67702E}" srcId="{5BE4C26E-4906-4206-8E43-32819A4F3B82}" destId="{0264CB55-7872-44B2-B94C-91CF01155C4B}" srcOrd="0" destOrd="0" parTransId="{714E0C46-1944-4DA3-9250-F6AF40C875E1}" sibTransId="{3BDF1E4B-C9DF-4C49-AEB7-EBAE6A233116}"/>
    <dgm:cxn modelId="{7A5DB48A-B46C-41A4-BA01-802A2AFC4AC7}" type="presOf" srcId="{D4A211C5-154F-4612-849A-09D1BDCB6746}" destId="{86B4C612-D569-4C01-A88B-8F94642BEE98}" srcOrd="1" destOrd="0" presId="urn:microsoft.com/office/officeart/2005/8/layout/radial5"/>
    <dgm:cxn modelId="{A78C22C4-082D-4E19-A3B4-8CAFF16CF738}" type="presOf" srcId="{472821F0-82EF-4DF2-B64B-200253A52C8D}" destId="{287E291F-022A-4DEA-9B62-B34EA66342D4}" srcOrd="1" destOrd="0" presId="urn:microsoft.com/office/officeart/2005/8/layout/radial5"/>
    <dgm:cxn modelId="{9A189D22-048E-4A5E-AF83-B27A594553A6}" type="presOf" srcId="{714E0C46-1944-4DA3-9250-F6AF40C875E1}" destId="{455A33EE-483C-4519-BED3-09DB166A541D}" srcOrd="0" destOrd="0" presId="urn:microsoft.com/office/officeart/2005/8/layout/radial5"/>
    <dgm:cxn modelId="{4AB4DDA3-68EB-460F-821A-0F77DD9F3F23}" srcId="{EA07BB77-7539-40CC-BD3D-822DC9F5568A}" destId="{5BE4C26E-4906-4206-8E43-32819A4F3B82}" srcOrd="0" destOrd="0" parTransId="{0376433A-41B2-47EC-9307-0A3C6C16E519}" sibTransId="{5B8FBBB5-EFA3-4459-B962-892144409F9B}"/>
    <dgm:cxn modelId="{EBC29B2D-8A89-444C-9E96-4E926D51C108}" type="presOf" srcId="{CDDC4E22-0DE3-4E9E-8455-DB571131962B}" destId="{8467E87B-73D3-4C3F-8B6B-A3B8BBD63983}" srcOrd="1" destOrd="0" presId="urn:microsoft.com/office/officeart/2005/8/layout/radial5"/>
    <dgm:cxn modelId="{9DA48F98-070B-422C-8AEE-C82C9A9C5DB6}" type="presOf" srcId="{87DDB3C0-B7AE-4337-8D10-7E65CAEDC894}" destId="{E412DADE-39C6-4DCB-9994-88DCC79FB913}" srcOrd="0" destOrd="0" presId="urn:microsoft.com/office/officeart/2005/8/layout/radial5"/>
    <dgm:cxn modelId="{BD014932-C372-40A5-BEAE-051B7952E5E7}" type="presParOf" srcId="{92B3F17C-2737-4E9F-AB5B-976F8114FF5D}" destId="{A868E250-9076-459B-B417-E3A1199F57FC}" srcOrd="0" destOrd="0" presId="urn:microsoft.com/office/officeart/2005/8/layout/radial5"/>
    <dgm:cxn modelId="{9DD69A75-8993-42AA-B293-E26E2D17B981}" type="presParOf" srcId="{92B3F17C-2737-4E9F-AB5B-976F8114FF5D}" destId="{455A33EE-483C-4519-BED3-09DB166A541D}" srcOrd="1" destOrd="0" presId="urn:microsoft.com/office/officeart/2005/8/layout/radial5"/>
    <dgm:cxn modelId="{18916684-1BB8-449A-BA41-080BAE311381}" type="presParOf" srcId="{455A33EE-483C-4519-BED3-09DB166A541D}" destId="{629254AA-293E-451F-8A51-88FD6F999ADF}" srcOrd="0" destOrd="0" presId="urn:microsoft.com/office/officeart/2005/8/layout/radial5"/>
    <dgm:cxn modelId="{CD9945AF-68DA-478A-BB18-1C4CC166E6B3}" type="presParOf" srcId="{92B3F17C-2737-4E9F-AB5B-976F8114FF5D}" destId="{DC0B66BC-F76F-4457-A2CA-979691E057B8}" srcOrd="2" destOrd="0" presId="urn:microsoft.com/office/officeart/2005/8/layout/radial5"/>
    <dgm:cxn modelId="{A8E82C15-97A6-47CE-8C9D-B97ABDE38849}" type="presParOf" srcId="{92B3F17C-2737-4E9F-AB5B-976F8114FF5D}" destId="{FDD86394-870B-426F-AB28-4FEE32E07D62}" srcOrd="3" destOrd="0" presId="urn:microsoft.com/office/officeart/2005/8/layout/radial5"/>
    <dgm:cxn modelId="{60F97A0F-C699-4E09-A3CC-C6A5E2525D9B}" type="presParOf" srcId="{FDD86394-870B-426F-AB28-4FEE32E07D62}" destId="{8467E87B-73D3-4C3F-8B6B-A3B8BBD63983}" srcOrd="0" destOrd="0" presId="urn:microsoft.com/office/officeart/2005/8/layout/radial5"/>
    <dgm:cxn modelId="{09F1D714-470C-47FA-BEB5-E225E09919E6}" type="presParOf" srcId="{92B3F17C-2737-4E9F-AB5B-976F8114FF5D}" destId="{A627FF16-0A45-41FA-BFB7-BFBF92811F8F}" srcOrd="4" destOrd="0" presId="urn:microsoft.com/office/officeart/2005/8/layout/radial5"/>
    <dgm:cxn modelId="{B5034FB7-8A83-463C-8089-18121EBB6524}" type="presParOf" srcId="{92B3F17C-2737-4E9F-AB5B-976F8114FF5D}" destId="{2B208FA0-3645-4EE5-9247-449902B6E65B}" srcOrd="5" destOrd="0" presId="urn:microsoft.com/office/officeart/2005/8/layout/radial5"/>
    <dgm:cxn modelId="{A69F17B8-6DB6-4008-8A19-86B54A5EFC3B}" type="presParOf" srcId="{2B208FA0-3645-4EE5-9247-449902B6E65B}" destId="{287E291F-022A-4DEA-9B62-B34EA66342D4}" srcOrd="0" destOrd="0" presId="urn:microsoft.com/office/officeart/2005/8/layout/radial5"/>
    <dgm:cxn modelId="{902C7B62-E02E-4579-9143-535B456EC31F}" type="presParOf" srcId="{92B3F17C-2737-4E9F-AB5B-976F8114FF5D}" destId="{ECD41822-F923-40C6-BF30-AFE756A0E869}" srcOrd="6" destOrd="0" presId="urn:microsoft.com/office/officeart/2005/8/layout/radial5"/>
    <dgm:cxn modelId="{47C92D7A-5B4E-4370-AD76-9B2CB504F797}" type="presParOf" srcId="{92B3F17C-2737-4E9F-AB5B-976F8114FF5D}" destId="{286FBDE1-0CE6-4334-87AB-F7AF5E2C017F}" srcOrd="7" destOrd="0" presId="urn:microsoft.com/office/officeart/2005/8/layout/radial5"/>
    <dgm:cxn modelId="{E3F37DD0-2F02-4F37-A7D9-441178A9375D}" type="presParOf" srcId="{286FBDE1-0CE6-4334-87AB-F7AF5E2C017F}" destId="{86B4C612-D569-4C01-A88B-8F94642BEE98}" srcOrd="0" destOrd="0" presId="urn:microsoft.com/office/officeart/2005/8/layout/radial5"/>
    <dgm:cxn modelId="{696048EB-D10A-4418-B681-B5986F81F8E8}" type="presParOf" srcId="{92B3F17C-2737-4E9F-AB5B-976F8114FF5D}" destId="{E412DADE-39C6-4DCB-9994-88DCC79FB913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68E250-9076-459B-B417-E3A1199F57FC}">
      <dsp:nvSpPr>
        <dsp:cNvPr id="0" name=""/>
        <dsp:cNvSpPr/>
      </dsp:nvSpPr>
      <dsp:spPr>
        <a:xfrm>
          <a:off x="2791800" y="1928902"/>
          <a:ext cx="2372398" cy="1938194"/>
        </a:xfrm>
        <a:prstGeom prst="ellipse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Trebuchet MS" pitchFamily="34" charset="0"/>
              <a:ea typeface="Verdana" pitchFamily="34" charset="0"/>
              <a:cs typeface="Verdana" pitchFamily="34" charset="0"/>
            </a:rPr>
            <a:t>DIPLOMATI: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Trebuchet MS" pitchFamily="34" charset="0"/>
              <a:ea typeface="Verdana" pitchFamily="34" charset="0"/>
              <a:cs typeface="Verdana" pitchFamily="34" charset="0"/>
            </a:rPr>
            <a:t>197</a:t>
          </a:r>
        </a:p>
      </dsp:txBody>
      <dsp:txXfrm>
        <a:off x="2791800" y="1928902"/>
        <a:ext cx="2372398" cy="1938194"/>
      </dsp:txXfrm>
    </dsp:sp>
    <dsp:sp modelId="{455A33EE-483C-4519-BED3-09DB166A541D}">
      <dsp:nvSpPr>
        <dsp:cNvPr id="0" name=""/>
        <dsp:cNvSpPr/>
      </dsp:nvSpPr>
      <dsp:spPr>
        <a:xfrm rot="13060548">
          <a:off x="2457504" y="1672627"/>
          <a:ext cx="537819" cy="5177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13060548">
        <a:off x="2457504" y="1672627"/>
        <a:ext cx="537819" cy="517761"/>
      </dsp:txXfrm>
    </dsp:sp>
    <dsp:sp modelId="{DC0B66BC-F76F-4457-A2CA-979691E057B8}">
      <dsp:nvSpPr>
        <dsp:cNvPr id="0" name=""/>
        <dsp:cNvSpPr/>
      </dsp:nvSpPr>
      <dsp:spPr>
        <a:xfrm>
          <a:off x="355760" y="145086"/>
          <a:ext cx="2317424" cy="1701090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Genere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Uomini: 62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Donne: 135</a:t>
          </a:r>
          <a:endParaRPr lang="it-IT" sz="1600" b="1" kern="1200" dirty="0"/>
        </a:p>
      </dsp:txBody>
      <dsp:txXfrm>
        <a:off x="355760" y="145086"/>
        <a:ext cx="2317424" cy="1701090"/>
      </dsp:txXfrm>
    </dsp:sp>
    <dsp:sp modelId="{FDD86394-870B-426F-AB28-4FEE32E07D62}">
      <dsp:nvSpPr>
        <dsp:cNvPr id="0" name=""/>
        <dsp:cNvSpPr/>
      </dsp:nvSpPr>
      <dsp:spPr>
        <a:xfrm rot="19289610">
          <a:off x="4938383" y="1671450"/>
          <a:ext cx="511719" cy="517761"/>
        </a:xfrm>
        <a:prstGeom prst="rightArrow">
          <a:avLst>
            <a:gd name="adj1" fmla="val 60000"/>
            <a:gd name="adj2" fmla="val 50000"/>
          </a:avLst>
        </a:prstGeom>
        <a:solidFill>
          <a:srgbClr val="9190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19289610">
        <a:off x="4938383" y="1671450"/>
        <a:ext cx="511719" cy="517761"/>
      </dsp:txXfrm>
    </dsp:sp>
    <dsp:sp modelId="{A627FF16-0A45-41FA-BFB7-BFBF92811F8F}">
      <dsp:nvSpPr>
        <dsp:cNvPr id="0" name=""/>
        <dsp:cNvSpPr/>
      </dsp:nvSpPr>
      <dsp:spPr>
        <a:xfrm>
          <a:off x="5210351" y="145074"/>
          <a:ext cx="2317424" cy="1701090"/>
        </a:xfrm>
        <a:prstGeom prst="ellipse">
          <a:avLst/>
        </a:prstGeom>
        <a:solidFill>
          <a:srgbClr val="9190C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Anno diploma Spec.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 2003-2007: 129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2008-2011: 68</a:t>
          </a:r>
          <a:endParaRPr lang="it-IT" sz="1600" b="1" kern="1200" dirty="0"/>
        </a:p>
      </dsp:txBody>
      <dsp:txXfrm>
        <a:off x="5210351" y="145074"/>
        <a:ext cx="2317424" cy="1701090"/>
      </dsp:txXfrm>
    </dsp:sp>
    <dsp:sp modelId="{2B208FA0-3645-4EE5-9247-449902B6E65B}">
      <dsp:nvSpPr>
        <dsp:cNvPr id="0" name=""/>
        <dsp:cNvSpPr/>
      </dsp:nvSpPr>
      <dsp:spPr>
        <a:xfrm rot="2291328">
          <a:off x="4953507" y="3623530"/>
          <a:ext cx="551919" cy="5177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21313"/>
            <a:satOff val="-2225"/>
            <a:lumOff val="247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2291328">
        <a:off x="4953507" y="3623530"/>
        <a:ext cx="551919" cy="517761"/>
      </dsp:txXfrm>
    </dsp:sp>
    <dsp:sp modelId="{ECD41822-F923-40C6-BF30-AFE756A0E869}">
      <dsp:nvSpPr>
        <dsp:cNvPr id="0" name=""/>
        <dsp:cNvSpPr/>
      </dsp:nvSpPr>
      <dsp:spPr>
        <a:xfrm>
          <a:off x="5282813" y="3985279"/>
          <a:ext cx="2317424" cy="1701090"/>
        </a:xfrm>
        <a:prstGeom prst="ellipse">
          <a:avLst/>
        </a:prstGeom>
        <a:solidFill>
          <a:schemeClr val="accent6">
            <a:shade val="50000"/>
            <a:hueOff val="-20025"/>
            <a:satOff val="6216"/>
            <a:lumOff val="37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422E8D"/>
              </a:solidFill>
            </a:rPr>
            <a:t>Area geografica di residenza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422E8D"/>
              </a:solidFill>
            </a:rPr>
            <a:t>Centro: 139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422E8D"/>
              </a:solidFill>
            </a:rPr>
            <a:t>Sud-Isole: 58</a:t>
          </a:r>
        </a:p>
      </dsp:txBody>
      <dsp:txXfrm>
        <a:off x="5282813" y="3985279"/>
        <a:ext cx="2317424" cy="1701090"/>
      </dsp:txXfrm>
    </dsp:sp>
    <dsp:sp modelId="{286FBDE1-0CE6-4334-87AB-F7AF5E2C017F}">
      <dsp:nvSpPr>
        <dsp:cNvPr id="0" name=""/>
        <dsp:cNvSpPr/>
      </dsp:nvSpPr>
      <dsp:spPr>
        <a:xfrm rot="8512749">
          <a:off x="2444193" y="3624526"/>
          <a:ext cx="556024" cy="517761"/>
        </a:xfrm>
        <a:prstGeom prst="rightArrow">
          <a:avLst>
            <a:gd name="adj1" fmla="val 60000"/>
            <a:gd name="adj2" fmla="val 50000"/>
          </a:avLst>
        </a:prstGeom>
        <a:solidFill>
          <a:srgbClr val="9190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8512749">
        <a:off x="2444193" y="3624526"/>
        <a:ext cx="556024" cy="517761"/>
      </dsp:txXfrm>
    </dsp:sp>
    <dsp:sp modelId="{E412DADE-39C6-4DCB-9994-88DCC79FB913}">
      <dsp:nvSpPr>
        <dsp:cNvPr id="0" name=""/>
        <dsp:cNvSpPr/>
      </dsp:nvSpPr>
      <dsp:spPr>
        <a:xfrm>
          <a:off x="346871" y="3987530"/>
          <a:ext cx="2317424" cy="1701090"/>
        </a:xfrm>
        <a:prstGeom prst="ellipse">
          <a:avLst/>
        </a:prstGeom>
        <a:solidFill>
          <a:srgbClr val="9190C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Percorso </a:t>
          </a:r>
          <a:br>
            <a:rPr lang="it-IT" sz="1600" b="1" kern="1200" dirty="0" smtClean="0"/>
          </a:br>
          <a:r>
            <a:rPr lang="it-IT" sz="1600" b="1" kern="1200" dirty="0" smtClean="0"/>
            <a:t>di studio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Giudiziario: 126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Notarile: 5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Comune: 66</a:t>
          </a:r>
          <a:endParaRPr lang="it-IT" sz="1600" b="1" kern="1200" dirty="0"/>
        </a:p>
      </dsp:txBody>
      <dsp:txXfrm>
        <a:off x="346871" y="3987530"/>
        <a:ext cx="2317424" cy="170109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68E250-9076-459B-B417-E3A1199F57FC}">
      <dsp:nvSpPr>
        <dsp:cNvPr id="0" name=""/>
        <dsp:cNvSpPr/>
      </dsp:nvSpPr>
      <dsp:spPr>
        <a:xfrm>
          <a:off x="2791800" y="1928902"/>
          <a:ext cx="2372398" cy="193819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50000"/>
                </a:schemeClr>
              </a:solidFill>
            </a:rPr>
            <a:t>Tasso di risposta complessivo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50000"/>
                </a:schemeClr>
              </a:solidFill>
            </a:rPr>
            <a:t>71,1</a:t>
          </a:r>
        </a:p>
      </dsp:txBody>
      <dsp:txXfrm>
        <a:off x="2791800" y="1928902"/>
        <a:ext cx="2372398" cy="1938194"/>
      </dsp:txXfrm>
    </dsp:sp>
    <dsp:sp modelId="{455A33EE-483C-4519-BED3-09DB166A541D}">
      <dsp:nvSpPr>
        <dsp:cNvPr id="0" name=""/>
        <dsp:cNvSpPr/>
      </dsp:nvSpPr>
      <dsp:spPr>
        <a:xfrm rot="13060548">
          <a:off x="2457504" y="1672627"/>
          <a:ext cx="537819" cy="5177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13060548">
        <a:off x="2457504" y="1672627"/>
        <a:ext cx="537819" cy="517761"/>
      </dsp:txXfrm>
    </dsp:sp>
    <dsp:sp modelId="{DC0B66BC-F76F-4457-A2CA-979691E057B8}">
      <dsp:nvSpPr>
        <dsp:cNvPr id="0" name=""/>
        <dsp:cNvSpPr/>
      </dsp:nvSpPr>
      <dsp:spPr>
        <a:xfrm>
          <a:off x="355760" y="145086"/>
          <a:ext cx="2317424" cy="1701090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Genere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Uomini: 74,2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Donne: 69,6</a:t>
          </a:r>
          <a:endParaRPr lang="it-IT" sz="1600" b="1" kern="1200" dirty="0"/>
        </a:p>
      </dsp:txBody>
      <dsp:txXfrm>
        <a:off x="355760" y="145086"/>
        <a:ext cx="2317424" cy="1701090"/>
      </dsp:txXfrm>
    </dsp:sp>
    <dsp:sp modelId="{FDD86394-870B-426F-AB28-4FEE32E07D62}">
      <dsp:nvSpPr>
        <dsp:cNvPr id="0" name=""/>
        <dsp:cNvSpPr/>
      </dsp:nvSpPr>
      <dsp:spPr>
        <a:xfrm rot="19289610">
          <a:off x="4938383" y="1671450"/>
          <a:ext cx="511719" cy="517761"/>
        </a:xfrm>
        <a:prstGeom prst="rightArrow">
          <a:avLst>
            <a:gd name="adj1" fmla="val 60000"/>
            <a:gd name="adj2" fmla="val 50000"/>
          </a:avLst>
        </a:prstGeom>
        <a:solidFill>
          <a:srgbClr val="9190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19289610">
        <a:off x="4938383" y="1671450"/>
        <a:ext cx="511719" cy="517761"/>
      </dsp:txXfrm>
    </dsp:sp>
    <dsp:sp modelId="{A627FF16-0A45-41FA-BFB7-BFBF92811F8F}">
      <dsp:nvSpPr>
        <dsp:cNvPr id="0" name=""/>
        <dsp:cNvSpPr/>
      </dsp:nvSpPr>
      <dsp:spPr>
        <a:xfrm>
          <a:off x="5210351" y="145074"/>
          <a:ext cx="2317424" cy="1701090"/>
        </a:xfrm>
        <a:prstGeom prst="ellipse">
          <a:avLst/>
        </a:prstGeom>
        <a:solidFill>
          <a:srgbClr val="9190C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Anno diploma Spec.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2003-2007: 66,7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2008-2011: 79,4</a:t>
          </a:r>
          <a:endParaRPr lang="it-IT" sz="1600" b="1" kern="1200" dirty="0"/>
        </a:p>
      </dsp:txBody>
      <dsp:txXfrm>
        <a:off x="5210351" y="145074"/>
        <a:ext cx="2317424" cy="1701090"/>
      </dsp:txXfrm>
    </dsp:sp>
    <dsp:sp modelId="{2B208FA0-3645-4EE5-9247-449902B6E65B}">
      <dsp:nvSpPr>
        <dsp:cNvPr id="0" name=""/>
        <dsp:cNvSpPr/>
      </dsp:nvSpPr>
      <dsp:spPr>
        <a:xfrm rot="2291328">
          <a:off x="4953507" y="3623530"/>
          <a:ext cx="551919" cy="5177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21313"/>
            <a:satOff val="-2225"/>
            <a:lumOff val="247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2291328">
        <a:off x="4953507" y="3623530"/>
        <a:ext cx="551919" cy="517761"/>
      </dsp:txXfrm>
    </dsp:sp>
    <dsp:sp modelId="{ECD41822-F923-40C6-BF30-AFE756A0E869}">
      <dsp:nvSpPr>
        <dsp:cNvPr id="0" name=""/>
        <dsp:cNvSpPr/>
      </dsp:nvSpPr>
      <dsp:spPr>
        <a:xfrm>
          <a:off x="5282813" y="3985279"/>
          <a:ext cx="2317424" cy="1701090"/>
        </a:xfrm>
        <a:prstGeom prst="ellipse">
          <a:avLst/>
        </a:prstGeom>
        <a:solidFill>
          <a:schemeClr val="accent6">
            <a:shade val="50000"/>
            <a:hueOff val="-20025"/>
            <a:satOff val="6216"/>
            <a:lumOff val="37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422E8D"/>
              </a:solidFill>
            </a:rPr>
            <a:t>Area geografica di residenza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422E8D"/>
              </a:solidFill>
            </a:rPr>
            <a:t>Centro: 71,9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422E8D"/>
              </a:solidFill>
            </a:rPr>
            <a:t>Sud-Isole: 69,0</a:t>
          </a:r>
          <a:endParaRPr lang="it-IT" sz="1600" b="1" kern="1200" dirty="0">
            <a:solidFill>
              <a:srgbClr val="422E8D"/>
            </a:solidFill>
          </a:endParaRPr>
        </a:p>
      </dsp:txBody>
      <dsp:txXfrm>
        <a:off x="5282813" y="3985279"/>
        <a:ext cx="2317424" cy="1701090"/>
      </dsp:txXfrm>
    </dsp:sp>
    <dsp:sp modelId="{286FBDE1-0CE6-4334-87AB-F7AF5E2C017F}">
      <dsp:nvSpPr>
        <dsp:cNvPr id="0" name=""/>
        <dsp:cNvSpPr/>
      </dsp:nvSpPr>
      <dsp:spPr>
        <a:xfrm rot="8512749">
          <a:off x="2444193" y="3624526"/>
          <a:ext cx="556024" cy="517761"/>
        </a:xfrm>
        <a:prstGeom prst="rightArrow">
          <a:avLst>
            <a:gd name="adj1" fmla="val 60000"/>
            <a:gd name="adj2" fmla="val 50000"/>
          </a:avLst>
        </a:prstGeom>
        <a:solidFill>
          <a:srgbClr val="9190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 rot="8512749">
        <a:off x="2444193" y="3624526"/>
        <a:ext cx="556024" cy="517761"/>
      </dsp:txXfrm>
    </dsp:sp>
    <dsp:sp modelId="{E412DADE-39C6-4DCB-9994-88DCC79FB913}">
      <dsp:nvSpPr>
        <dsp:cNvPr id="0" name=""/>
        <dsp:cNvSpPr/>
      </dsp:nvSpPr>
      <dsp:spPr>
        <a:xfrm>
          <a:off x="346871" y="3987530"/>
          <a:ext cx="2317424" cy="1701090"/>
        </a:xfrm>
        <a:prstGeom prst="ellipse">
          <a:avLst/>
        </a:prstGeom>
        <a:solidFill>
          <a:srgbClr val="9190C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Percorso di studio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Giudiziario: 66,7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Notarile: 100,0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/>
            <a:t>Comune: 77,3</a:t>
          </a:r>
          <a:endParaRPr lang="it-IT" sz="1600" b="1" kern="1200" dirty="0"/>
        </a:p>
      </dsp:txBody>
      <dsp:txXfrm>
        <a:off x="346871" y="3987530"/>
        <a:ext cx="2317424" cy="1701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5548EE4-3F2D-46B9-8B83-78D4957E1249}" type="datetimeFigureOut">
              <a:rPr lang="it-IT"/>
              <a:pPr>
                <a:defRPr/>
              </a:pPr>
              <a:t>02/07/2013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FBA4920-71A1-49E7-8F06-91BB15F394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14844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0D7CA0E-9D05-4414-815B-0A65270D4B0C}" type="datetimeFigureOut">
              <a:rPr lang="it-IT"/>
              <a:pPr>
                <a:defRPr/>
              </a:pPr>
              <a:t>02/07/2013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0690" tIns="45345" rIns="90690" bIns="45345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A4C6E5F-0C56-4E29-9DDF-437B2943CB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79171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4C6E5F-0C56-4E29-9DDF-437B2943CB99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05DBE0-3153-4218-AA58-072DF7D8852F}" type="slidenum">
              <a:rPr lang="it-IT"/>
              <a:pPr/>
              <a:t>10</a:t>
            </a:fld>
            <a:endParaRPr lang="it-IT"/>
          </a:p>
        </p:txBody>
      </p:sp>
      <p:sp>
        <p:nvSpPr>
          <p:cNvPr id="444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05DBE0-3153-4218-AA58-072DF7D8852F}" type="slidenum">
              <a:rPr lang="it-IT"/>
              <a:pPr/>
              <a:t>11</a:t>
            </a:fld>
            <a:endParaRPr lang="it-IT"/>
          </a:p>
        </p:txBody>
      </p:sp>
      <p:sp>
        <p:nvSpPr>
          <p:cNvPr id="444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9A5C3-2AD1-4A0D-877F-A2F3660B402D}" type="slidenum">
              <a:rPr lang="it-IT"/>
              <a:pPr/>
              <a:t>12</a:t>
            </a:fld>
            <a:endParaRPr lang="it-IT"/>
          </a:p>
        </p:txBody>
      </p:sp>
      <p:sp>
        <p:nvSpPr>
          <p:cNvPr id="441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5939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1AC838-DFF9-498A-8B9A-A7FEF80E21C7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5939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1AC838-DFF9-498A-8B9A-A7FEF80E21C7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05DBE0-3153-4218-AA58-072DF7D8852F}" type="slidenum">
              <a:rPr lang="it-IT"/>
              <a:pPr/>
              <a:t>4</a:t>
            </a:fld>
            <a:endParaRPr lang="it-IT"/>
          </a:p>
        </p:txBody>
      </p:sp>
      <p:sp>
        <p:nvSpPr>
          <p:cNvPr id="444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9A5C3-2AD1-4A0D-877F-A2F3660B402D}" type="slidenum">
              <a:rPr lang="it-IT"/>
              <a:pPr/>
              <a:t>5</a:t>
            </a:fld>
            <a:endParaRPr lang="it-IT"/>
          </a:p>
        </p:txBody>
      </p:sp>
      <p:sp>
        <p:nvSpPr>
          <p:cNvPr id="441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05DBE0-3153-4218-AA58-072DF7D8852F}" type="slidenum">
              <a:rPr lang="it-IT"/>
              <a:pPr/>
              <a:t>6</a:t>
            </a:fld>
            <a:endParaRPr lang="it-IT"/>
          </a:p>
        </p:txBody>
      </p:sp>
      <p:sp>
        <p:nvSpPr>
          <p:cNvPr id="444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9A5C3-2AD1-4A0D-877F-A2F3660B402D}" type="slidenum">
              <a:rPr lang="it-IT"/>
              <a:pPr/>
              <a:t>7</a:t>
            </a:fld>
            <a:endParaRPr lang="it-IT"/>
          </a:p>
        </p:txBody>
      </p:sp>
      <p:sp>
        <p:nvSpPr>
          <p:cNvPr id="441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La persona del percorso notarile</a:t>
            </a:r>
            <a:r>
              <a:rPr lang="it-IT" baseline="0" dirty="0" smtClean="0"/>
              <a:t> in formazione retribuita risulta avere uno stage in corso</a:t>
            </a:r>
            <a:endParaRPr lang="it-IT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9A5C3-2AD1-4A0D-877F-A2F3660B402D}" type="slidenum">
              <a:rPr lang="it-IT"/>
              <a:pPr/>
              <a:t>8</a:t>
            </a:fld>
            <a:endParaRPr lang="it-IT"/>
          </a:p>
        </p:txBody>
      </p:sp>
      <p:sp>
        <p:nvSpPr>
          <p:cNvPr id="441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9A5C3-2AD1-4A0D-877F-A2F3660B402D}" type="slidenum">
              <a:rPr lang="it-IT"/>
              <a:pPr/>
              <a:t>9</a:t>
            </a:fld>
            <a:endParaRPr lang="it-IT"/>
          </a:p>
        </p:txBody>
      </p:sp>
      <p:sp>
        <p:nvSpPr>
          <p:cNvPr id="441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2. Specialisti della</a:t>
            </a:r>
            <a:r>
              <a:rPr lang="it-IT" b="1" baseline="0" dirty="0" smtClean="0"/>
              <a:t> gestione nella 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 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(rientrano tra le “Professioni intellettuali, scientifiche e di elevata specializzazione”)</a:t>
            </a:r>
            <a:r>
              <a:rPr lang="it-IT" baseline="0" dirty="0" smtClean="0"/>
              <a:t>: </a:t>
            </a:r>
            <a:r>
              <a:rPr lang="it-IT" dirty="0" smtClean="0"/>
              <a:t>coordinano le attività degli uffici dell’amministrazione statale e locale, delle aziende autonome, delle Università, degli Enti di Ricerca e del Servizio Sanitario Nazionale tra cui </a:t>
            </a:r>
            <a:r>
              <a:rPr lang="it-IT" b="1" dirty="0" smtClean="0"/>
              <a:t>segretari provinciali,</a:t>
            </a:r>
            <a:r>
              <a:rPr lang="it-IT" b="1" baseline="0" dirty="0" smtClean="0"/>
              <a:t> comunali, funzionari amministrativi, commissario amministrativo, cancelliere di sezione, cancelliere capo </a:t>
            </a:r>
            <a:r>
              <a:rPr lang="it-IT" baseline="0" dirty="0" smtClean="0"/>
              <a:t>….</a:t>
            </a:r>
          </a:p>
          <a:p>
            <a:endParaRPr lang="it-IT" baseline="0" dirty="0" smtClean="0"/>
          </a:p>
          <a:p>
            <a:r>
              <a:rPr lang="it-IT" b="1" baseline="0" dirty="0" smtClean="0"/>
              <a:t>2. Avvocati</a:t>
            </a:r>
            <a:r>
              <a:rPr lang="it-IT" baseline="0" dirty="0" smtClean="0"/>
              <a:t>: professioni legali tra cui avvocati civilisti, penalisti e amministrativi</a:t>
            </a:r>
          </a:p>
          <a:p>
            <a:endParaRPr lang="it-IT" baseline="0" dirty="0" smtClean="0"/>
          </a:p>
          <a:p>
            <a:r>
              <a:rPr lang="it-IT" b="1" baseline="0" dirty="0" smtClean="0"/>
              <a:t>2. Magistrati e altre professioni </a:t>
            </a:r>
            <a:r>
              <a:rPr lang="it-IT" b="0" baseline="0" dirty="0" smtClean="0"/>
              <a:t>e per altre professioni rilevate si intendono</a:t>
            </a:r>
            <a:r>
              <a:rPr lang="it-IT" baseline="0" dirty="0" smtClean="0"/>
              <a:t>: </a:t>
            </a:r>
            <a:r>
              <a:rPr lang="it-IT" b="1" baseline="0" dirty="0" smtClean="0"/>
              <a:t>Notai, Professori di scienze giuridiche economiche e sociali nella scuola secondaria superiore, Esperti legali in imprese ed in enti pubblici, Professori di Scuola </a:t>
            </a:r>
            <a:r>
              <a:rPr lang="it-IT" b="1" baseline="0" dirty="0" err="1" smtClean="0"/>
              <a:t>primaria…</a:t>
            </a:r>
            <a:endParaRPr lang="it-IT" b="1" baseline="0" dirty="0" smtClean="0"/>
          </a:p>
          <a:p>
            <a:endParaRPr lang="it-IT" baseline="0" dirty="0" smtClean="0"/>
          </a:p>
          <a:p>
            <a:r>
              <a:rPr lang="it-IT" b="1" baseline="0" dirty="0" smtClean="0"/>
              <a:t>3. Professioni tecniche, 4. esecutive nel lavoro d’ufficio e 9. forze armate</a:t>
            </a:r>
            <a:r>
              <a:rPr lang="it-IT" baseline="0" dirty="0" smtClean="0"/>
              <a:t>: </a:t>
            </a:r>
            <a:r>
              <a:rPr lang="it-IT" b="1" baseline="0" dirty="0" smtClean="0"/>
              <a:t>Tecnici dei servizi giudiziari </a:t>
            </a:r>
            <a:r>
              <a:rPr lang="it-IT" baseline="0" dirty="0" smtClean="0"/>
              <a:t>(es. cancelliere e vice cancelliere, ufficiale giudiziario, segretario giudiziario), </a:t>
            </a:r>
            <a:r>
              <a:rPr lang="it-IT" b="1" baseline="0" dirty="0" smtClean="0"/>
              <a:t>Tecnici del lavoro bancario </a:t>
            </a:r>
            <a:r>
              <a:rPr lang="it-IT" baseline="0" dirty="0" smtClean="0"/>
              <a:t>(es. addetto operazioni bancarie, funzionario di banca, operatore titoli/cambi, controllo antiriciclaggio …), </a:t>
            </a:r>
            <a:r>
              <a:rPr lang="it-IT" b="1" dirty="0" smtClean="0"/>
              <a:t>Tecnici della gestione finanziaria</a:t>
            </a:r>
            <a:r>
              <a:rPr lang="it-IT" dirty="0" smtClean="0"/>
              <a:t>,</a:t>
            </a:r>
            <a:r>
              <a:rPr lang="it-IT" baseline="0" dirty="0" smtClean="0"/>
              <a:t> </a:t>
            </a:r>
            <a:r>
              <a:rPr lang="it-IT" b="1" baseline="0" dirty="0" smtClean="0"/>
              <a:t>Agenti finanziari/assicurativi, Tecnici dei contratti di scambio a premi e del recupero crediti </a:t>
            </a:r>
            <a:r>
              <a:rPr lang="it-IT" baseline="0" dirty="0" smtClean="0"/>
              <a:t>… fino </a:t>
            </a:r>
            <a:r>
              <a:rPr lang="it-IT" b="1" baseline="0" dirty="0" smtClean="0"/>
              <a:t>all’amministratore di condominio.</a:t>
            </a:r>
          </a:p>
          <a:p>
            <a:r>
              <a:rPr lang="it-IT" baseline="0" dirty="0" smtClean="0"/>
              <a:t>Tra le </a:t>
            </a:r>
            <a:r>
              <a:rPr lang="it-IT" b="1" baseline="0" dirty="0" smtClean="0"/>
              <a:t>professioni esecutive del lavoro d’ufficio</a:t>
            </a:r>
            <a:r>
              <a:rPr lang="it-IT" baseline="0" dirty="0" smtClean="0"/>
              <a:t>: </a:t>
            </a:r>
            <a:r>
              <a:rPr lang="it-IT" b="1" baseline="0" dirty="0" smtClean="0"/>
              <a:t>addetti a funzioni di segreteria</a:t>
            </a:r>
          </a:p>
          <a:p>
            <a:r>
              <a:rPr lang="it-IT" b="1" baseline="0" dirty="0" smtClean="0"/>
              <a:t>Forze armate</a:t>
            </a:r>
            <a:r>
              <a:rPr lang="it-IT" baseline="0" dirty="0" smtClean="0"/>
              <a:t>: </a:t>
            </a:r>
            <a:r>
              <a:rPr lang="it-IT" b="1" baseline="0" dirty="0" smtClean="0"/>
              <a:t>sergenti sovrintendenti e marescialli delle forze armate</a:t>
            </a:r>
          </a:p>
          <a:p>
            <a:endParaRPr lang="it-IT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b="1" baseline="0" dirty="0" smtClean="0"/>
              <a:t>4</a:t>
            </a:r>
            <a:r>
              <a:rPr lang="it-IT" baseline="0" dirty="0" smtClean="0"/>
              <a:t>. Infine </a:t>
            </a:r>
            <a:r>
              <a:rPr lang="it-IT" b="1" baseline="0" dirty="0" smtClean="0"/>
              <a:t>addetti agli affari generali </a:t>
            </a:r>
            <a:r>
              <a:rPr lang="it-IT" baseline="0" dirty="0" smtClean="0"/>
              <a:t>che rientra tra le professioni tecniche, ma che per l’elevata numerosità abbiamo deciso di mantenere come modalità di risposta separata. Rientrano ad esempio </a:t>
            </a:r>
            <a:r>
              <a:rPr lang="it-IT" b="1" baseline="0" dirty="0" smtClean="0"/>
              <a:t>impiegati amministrativi e affini (segretari, operatori, agenti amministrativi e addetti ad attività di back office ….).</a:t>
            </a:r>
            <a:r>
              <a:rPr lang="it-IT" baseline="0" dirty="0" smtClean="0"/>
              <a:t> </a:t>
            </a:r>
            <a:r>
              <a:rPr lang="it-IT" dirty="0" smtClean="0"/>
              <a:t>In generale</a:t>
            </a:r>
            <a:r>
              <a:rPr lang="it-IT" baseline="0" dirty="0" smtClean="0"/>
              <a:t> </a:t>
            </a:r>
            <a:r>
              <a:rPr lang="it-IT" dirty="0" smtClean="0"/>
              <a:t>attivano, eseguono attività</a:t>
            </a:r>
            <a:r>
              <a:rPr lang="it-IT" baseline="0" dirty="0" smtClean="0"/>
              <a:t> di </a:t>
            </a:r>
            <a:r>
              <a:rPr lang="it-IT" dirty="0" smtClean="0"/>
              <a:t>pianificazione, progettazione, amministrazione e gestione di un’impresa o di un’organizzazione svolgendo compiti di carattere non direttivo. </a:t>
            </a:r>
          </a:p>
          <a:p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pertin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6" descr="diamante_noscritt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" y="1641475"/>
            <a:ext cx="7381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magine 7" descr="DIAMANTE_BIG.png"/>
          <p:cNvPicPr>
            <a:picLocks noChangeAspect="1"/>
          </p:cNvPicPr>
          <p:nvPr/>
        </p:nvPicPr>
        <p:blipFill>
          <a:blip r:embed="rId4" cstate="print"/>
          <a:srcRect t="22588"/>
          <a:stretch>
            <a:fillRect/>
          </a:stretch>
        </p:blipFill>
        <p:spPr bwMode="auto">
          <a:xfrm>
            <a:off x="755650" y="0"/>
            <a:ext cx="4427538" cy="206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magine 8" descr="logo300dpi_trasp_bianco copia.png"/>
          <p:cNvPicPr>
            <a:picLocks noChangeAspect="1"/>
          </p:cNvPicPr>
          <p:nvPr/>
        </p:nvPicPr>
        <p:blipFill>
          <a:blip r:embed="rId5" cstate="print"/>
          <a:srcRect b="4935"/>
          <a:stretch>
            <a:fillRect/>
          </a:stretch>
        </p:blipFill>
        <p:spPr bwMode="auto">
          <a:xfrm>
            <a:off x="4859338" y="1654175"/>
            <a:ext cx="37734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2378695"/>
          </a:xfrm>
          <a:prstGeom prst="flowChartInternalStorag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none"/>
        </p:style>
        <p:txBody>
          <a:bodyPr>
            <a:normAutofit/>
          </a:bodyPr>
          <a:lstStyle>
            <a:lvl1pPr algn="l">
              <a:defRPr sz="3600" b="1">
                <a:solidFill>
                  <a:schemeClr val="bg2">
                    <a:lumMod val="75000"/>
                  </a:schemeClr>
                </a:solidFill>
                <a:effectLst/>
                <a:latin typeface="Trebuchet MS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6228" y="4534520"/>
            <a:ext cx="6455320" cy="105792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19/06/2013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7571B-99AA-4311-9453-96932FD87D2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nco punt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itolo 1"/>
          <p:cNvSpPr txBox="1">
            <a:spLocks/>
          </p:cNvSpPr>
          <p:nvPr/>
        </p:nvSpPr>
        <p:spPr>
          <a:xfrm>
            <a:off x="0" y="0"/>
            <a:ext cx="9144000" cy="69215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tIns="180000" bIns="18000" anchor="b"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it-IT" sz="2000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Immagine 7" descr="DIAMANTE_BI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88" y="95250"/>
            <a:ext cx="9064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1600" y="908720"/>
            <a:ext cx="8940800" cy="5428580"/>
          </a:xfrm>
        </p:spPr>
        <p:txBody>
          <a:bodyPr/>
          <a:lstStyle>
            <a:lvl1pPr>
              <a:buFontTx/>
              <a:buBlip>
                <a:blip r:embed="rId3"/>
              </a:buBlip>
              <a:defRPr sz="2000"/>
            </a:lvl1pPr>
            <a:lvl2pPr>
              <a:buFontTx/>
              <a:buBlip>
                <a:blip r:embed="rId4"/>
              </a:buBlip>
              <a:defRPr sz="1800"/>
            </a:lvl2pPr>
            <a:lvl3pPr>
              <a:buFontTx/>
              <a:buBlip>
                <a:blip r:embed="rId5"/>
              </a:buBlip>
              <a:defRPr sz="1600"/>
            </a:lvl3pPr>
            <a:lvl4pPr>
              <a:buFontTx/>
              <a:buBlip>
                <a:blip r:embed="rId6"/>
              </a:buBlip>
              <a:defRPr sz="1400"/>
            </a:lvl4pPr>
            <a:lvl5pPr>
              <a:buFontTx/>
              <a:buBlip>
                <a:blip r:embed="rId7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prstGeom prst="flowChartInternalStorage">
            <a:avLst/>
          </a:prstGeom>
        </p:spPr>
        <p:txBody>
          <a:bodyPr>
            <a:noAutofit/>
          </a:bodyPr>
          <a:lstStyle>
            <a:lvl1pPr>
              <a:lnSpc>
                <a:spcPts val="2200"/>
              </a:lnSpc>
              <a:defRPr sz="2200" baseline="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DB9F0-101E-40DE-9D6B-CABD62B700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Segnaposto data 2"/>
          <p:cNvSpPr>
            <a:spLocks noGrp="1"/>
          </p:cNvSpPr>
          <p:nvPr>
            <p:ph type="dt" sz="half" idx="12"/>
          </p:nvPr>
        </p:nvSpPr>
        <p:spPr>
          <a:xfrm>
            <a:off x="825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lenco punt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1141413" y="908050"/>
            <a:ext cx="1587" cy="542925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Segnaposto titolo 1"/>
          <p:cNvSpPr txBox="1">
            <a:spLocks/>
          </p:cNvSpPr>
          <p:nvPr/>
        </p:nvSpPr>
        <p:spPr>
          <a:xfrm>
            <a:off x="0" y="0"/>
            <a:ext cx="9144000" cy="69215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tIns="180000" bIns="18000" anchor="b"/>
          <a:lstStyle/>
          <a:p>
            <a:pPr fontAlgn="auto">
              <a:spcAft>
                <a:spcPts val="0"/>
              </a:spcAft>
              <a:defRPr/>
            </a:pPr>
            <a:r>
              <a:rPr lang="it-IT" sz="2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it-IT" sz="2200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Immagine 8" descr="DIAMANTE_BI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88" y="95250"/>
            <a:ext cx="9064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59632" y="908720"/>
            <a:ext cx="7782768" cy="5428580"/>
          </a:xfrm>
        </p:spPr>
        <p:txBody>
          <a:bodyPr/>
          <a:lstStyle>
            <a:lvl1pPr>
              <a:buFontTx/>
              <a:buBlip>
                <a:blip r:embed="rId3"/>
              </a:buBlip>
              <a:defRPr sz="2000"/>
            </a:lvl1pPr>
            <a:lvl2pPr>
              <a:buFontTx/>
              <a:buBlip>
                <a:blip r:embed="rId4"/>
              </a:buBlip>
              <a:defRPr sz="1800"/>
            </a:lvl2pPr>
            <a:lvl3pPr>
              <a:buFontTx/>
              <a:buBlip>
                <a:blip r:embed="rId5"/>
              </a:buBlip>
              <a:defRPr sz="1600"/>
            </a:lvl3pPr>
            <a:lvl4pPr>
              <a:buFontTx/>
              <a:buBlip>
                <a:blip r:embed="rId6"/>
              </a:buBlip>
              <a:defRPr sz="1400"/>
            </a:lvl4pPr>
            <a:lvl5pPr>
              <a:buFontTx/>
              <a:buBlip>
                <a:blip r:embed="rId7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prstGeom prst="flowChartInternalStorage">
            <a:avLst/>
          </a:prstGeom>
        </p:spPr>
        <p:txBody>
          <a:bodyPr>
            <a:normAutofit/>
          </a:bodyPr>
          <a:lstStyle>
            <a:lvl1pPr>
              <a:lnSpc>
                <a:spcPts val="2200"/>
              </a:lnSpc>
              <a:defRPr sz="2200" baseline="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0601-EE7E-4944-BBA3-1E1351890D1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" name="Segnaposto data 2"/>
          <p:cNvSpPr>
            <a:spLocks noGrp="1"/>
          </p:cNvSpPr>
          <p:nvPr>
            <p:ph type="dt" sz="half" idx="12"/>
          </p:nvPr>
        </p:nvSpPr>
        <p:spPr>
          <a:xfrm>
            <a:off x="825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a tutta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itolo 1"/>
          <p:cNvSpPr txBox="1">
            <a:spLocks/>
          </p:cNvSpPr>
          <p:nvPr/>
        </p:nvSpPr>
        <p:spPr>
          <a:xfrm>
            <a:off x="0" y="0"/>
            <a:ext cx="9144000" cy="69215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tIns="180000" bIns="18000" anchor="b"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it-IT" sz="2000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Immagine 7" descr="DIAMANTE_BI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88" y="95250"/>
            <a:ext cx="9064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gnaposto contenuto 2"/>
          <p:cNvSpPr>
            <a:spLocks noGrp="1"/>
          </p:cNvSpPr>
          <p:nvPr>
            <p:ph idx="1"/>
          </p:nvPr>
        </p:nvSpPr>
        <p:spPr>
          <a:xfrm>
            <a:off x="101743" y="908720"/>
            <a:ext cx="8927957" cy="5415880"/>
          </a:xfrm>
        </p:spPr>
        <p:txBody>
          <a:bodyPr/>
          <a:lstStyle>
            <a:lvl1pPr>
              <a:buFontTx/>
              <a:buNone/>
              <a:defRPr sz="2000"/>
            </a:lvl1pPr>
            <a:lvl2pPr>
              <a:buFontTx/>
              <a:buBlip>
                <a:blip r:embed="rId3"/>
              </a:buBlip>
              <a:defRPr sz="1800"/>
            </a:lvl2pPr>
            <a:lvl3pPr>
              <a:buFontTx/>
              <a:buBlip>
                <a:blip r:embed="rId4"/>
              </a:buBlip>
              <a:defRPr sz="1600"/>
            </a:lvl3pPr>
            <a:lvl4pPr>
              <a:buFontTx/>
              <a:buBlip>
                <a:blip r:embed="rId5"/>
              </a:buBlip>
              <a:defRPr sz="1400"/>
            </a:lvl4pPr>
            <a:lvl5pPr>
              <a:buFontTx/>
              <a:buBlip>
                <a:blip r:embed="rId6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prstGeom prst="flowChartInternalStorage">
            <a:avLst/>
          </a:prstGeom>
        </p:spPr>
        <p:txBody>
          <a:bodyPr>
            <a:normAutofit/>
          </a:bodyPr>
          <a:lstStyle>
            <a:lvl1pPr>
              <a:lnSpc>
                <a:spcPts val="2200"/>
              </a:lnSpc>
              <a:defRPr sz="2200" baseline="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60A1D-5C5A-4F45-80C9-6B714326F91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" name="Segnaposto data 2"/>
          <p:cNvSpPr>
            <a:spLocks noGrp="1"/>
          </p:cNvSpPr>
          <p:nvPr>
            <p:ph type="dt" sz="half" idx="12"/>
          </p:nvPr>
        </p:nvSpPr>
        <p:spPr>
          <a:xfrm>
            <a:off x="825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con com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1141413" y="908050"/>
            <a:ext cx="1587" cy="542925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Rettangolo arrotondato 4"/>
          <p:cNvSpPr/>
          <p:nvPr/>
        </p:nvSpPr>
        <p:spPr>
          <a:xfrm>
            <a:off x="1258888" y="5589588"/>
            <a:ext cx="7783512" cy="719137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Segnaposto titolo 1"/>
          <p:cNvSpPr txBox="1">
            <a:spLocks/>
          </p:cNvSpPr>
          <p:nvPr/>
        </p:nvSpPr>
        <p:spPr>
          <a:xfrm>
            <a:off x="0" y="0"/>
            <a:ext cx="9144000" cy="69215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tIns="180000" bIns="18000" anchor="b"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it-IT" sz="2000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Immagine 9" descr="DIAMANTE_BI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88" y="95250"/>
            <a:ext cx="9064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egnaposto contenuto 2"/>
          <p:cNvSpPr>
            <a:spLocks noGrp="1"/>
          </p:cNvSpPr>
          <p:nvPr>
            <p:ph idx="1"/>
          </p:nvPr>
        </p:nvSpPr>
        <p:spPr>
          <a:xfrm>
            <a:off x="1259632" y="908720"/>
            <a:ext cx="7744668" cy="4564980"/>
          </a:xfrm>
        </p:spPr>
        <p:txBody>
          <a:bodyPr/>
          <a:lstStyle>
            <a:lvl1pPr>
              <a:buFontTx/>
              <a:buNone/>
              <a:defRPr sz="2000"/>
            </a:lvl1pPr>
            <a:lvl2pPr>
              <a:buFontTx/>
              <a:buBlip>
                <a:blip r:embed="rId3"/>
              </a:buBlip>
              <a:defRPr sz="1800"/>
            </a:lvl2pPr>
            <a:lvl3pPr>
              <a:buFontTx/>
              <a:buBlip>
                <a:blip r:embed="rId4"/>
              </a:buBlip>
              <a:defRPr sz="1600"/>
            </a:lvl3pPr>
            <a:lvl4pPr>
              <a:buFontTx/>
              <a:buBlip>
                <a:blip r:embed="rId5"/>
              </a:buBlip>
              <a:defRPr sz="1400"/>
            </a:lvl4pPr>
            <a:lvl5pPr>
              <a:buFontTx/>
              <a:buBlip>
                <a:blip r:embed="rId6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prstGeom prst="flowChartInternalStorage">
            <a:avLst/>
          </a:prstGeom>
        </p:spPr>
        <p:txBody>
          <a:bodyPr>
            <a:normAutofit/>
          </a:bodyPr>
          <a:lstStyle>
            <a:lvl1pPr>
              <a:lnSpc>
                <a:spcPts val="2200"/>
              </a:lnSpc>
              <a:defRPr sz="2200" baseline="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9" name="Segnaposto data 2"/>
          <p:cNvSpPr>
            <a:spLocks noGrp="1"/>
          </p:cNvSpPr>
          <p:nvPr>
            <p:ph type="dt" sz="half" idx="11"/>
          </p:nvPr>
        </p:nvSpPr>
        <p:spPr>
          <a:xfrm>
            <a:off x="825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A4D11-582E-499D-B39D-00CF68D1AB3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831472"/>
            <a:ext cx="1187624" cy="360363"/>
          </a:xfrm>
        </p:spPr>
        <p:txBody>
          <a:bodyPr/>
          <a:lstStyle>
            <a:lvl1pPr marL="0" marR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200" b="1" cap="all" baseline="0"/>
            </a:lvl1pPr>
            <a:lvl2pPr marL="0">
              <a:spcBef>
                <a:spcPts val="0"/>
              </a:spcBef>
              <a:buNone/>
              <a:defRPr sz="1200"/>
            </a:lvl2pPr>
            <a:lvl3pPr marL="0">
              <a:spcBef>
                <a:spcPts val="0"/>
              </a:spcBef>
              <a:buNone/>
              <a:defRPr sz="1200"/>
            </a:lvl3pPr>
            <a:lvl4pPr marL="0">
              <a:spcBef>
                <a:spcPts val="0"/>
              </a:spcBef>
              <a:buNone/>
              <a:defRPr sz="1200"/>
            </a:lvl4pPr>
            <a:lvl5pPr marL="0">
              <a:spcBef>
                <a:spcPts val="0"/>
              </a:spcBef>
              <a:buNone/>
              <a:defRPr sz="1200"/>
            </a:lvl5pPr>
          </a:lstStyle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it-IT" dirty="0" smtClean="0"/>
              <a:t>Collettivo</a:t>
            </a:r>
          </a:p>
        </p:txBody>
      </p:sp>
      <p:sp>
        <p:nvSpPr>
          <p:cNvPr id="13" name="Segnaposto testo 13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045486"/>
            <a:ext cx="1116013" cy="36036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100" i="0"/>
            </a:lvl1pPr>
            <a:lvl2pPr marL="0">
              <a:spcBef>
                <a:spcPts val="0"/>
              </a:spcBef>
              <a:buNone/>
              <a:defRPr sz="1100"/>
            </a:lvl2pPr>
            <a:lvl3pPr marL="0">
              <a:spcBef>
                <a:spcPts val="0"/>
              </a:spcBef>
              <a:buNone/>
              <a:defRPr sz="1100"/>
            </a:lvl3pPr>
            <a:lvl4pPr marL="0">
              <a:spcBef>
                <a:spcPts val="0"/>
              </a:spcBef>
              <a:buNone/>
              <a:defRPr sz="1100"/>
            </a:lvl4pPr>
            <a:lvl5pPr marL="0"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it-IT" dirty="0" smtClean="0"/>
              <a:t>%</a:t>
            </a:r>
            <a:endParaRPr lang="it-IT" dirty="0"/>
          </a:p>
        </p:txBody>
      </p:sp>
      <p:sp>
        <p:nvSpPr>
          <p:cNvPr id="15" name="Segnaposto testo 13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2276872"/>
            <a:ext cx="1116013" cy="792088"/>
          </a:xfrm>
        </p:spPr>
        <p:txBody>
          <a:bodyPr/>
          <a:lstStyle>
            <a:lvl1pPr marL="0">
              <a:spcBef>
                <a:spcPts val="0"/>
              </a:spcBef>
              <a:buNone/>
              <a:defRPr sz="1100" i="0"/>
            </a:lvl1pPr>
            <a:lvl2pPr marL="0">
              <a:spcBef>
                <a:spcPts val="0"/>
              </a:spcBef>
              <a:buNone/>
              <a:defRPr sz="1100"/>
            </a:lvl2pPr>
            <a:lvl3pPr marL="0">
              <a:spcBef>
                <a:spcPts val="0"/>
              </a:spcBef>
              <a:buNone/>
              <a:defRPr sz="1100"/>
            </a:lvl3pPr>
            <a:lvl4pPr marL="0">
              <a:spcBef>
                <a:spcPts val="0"/>
              </a:spcBef>
              <a:buNone/>
              <a:defRPr sz="1100"/>
            </a:lvl4pPr>
            <a:lvl5pPr marL="0"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it-IT" dirty="0" smtClean="0"/>
              <a:t>note varie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fico senza com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1141413" y="908050"/>
            <a:ext cx="1587" cy="542925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Segnaposto titolo 1"/>
          <p:cNvSpPr txBox="1">
            <a:spLocks/>
          </p:cNvSpPr>
          <p:nvPr/>
        </p:nvSpPr>
        <p:spPr>
          <a:xfrm>
            <a:off x="0" y="0"/>
            <a:ext cx="9144000" cy="69215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tIns="180000" bIns="18000" anchor="b"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it-IT" sz="2000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Immagine 8" descr="DIAMANTE_BI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88" y="95250"/>
            <a:ext cx="9064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egnaposto contenuto 2"/>
          <p:cNvSpPr>
            <a:spLocks noGrp="1"/>
          </p:cNvSpPr>
          <p:nvPr>
            <p:ph idx="1"/>
          </p:nvPr>
        </p:nvSpPr>
        <p:spPr>
          <a:xfrm>
            <a:off x="1259632" y="908720"/>
            <a:ext cx="7744668" cy="5403180"/>
          </a:xfrm>
        </p:spPr>
        <p:txBody>
          <a:bodyPr/>
          <a:lstStyle>
            <a:lvl1pPr>
              <a:buFontTx/>
              <a:buNone/>
              <a:defRPr sz="2000"/>
            </a:lvl1pPr>
            <a:lvl2pPr>
              <a:buFontTx/>
              <a:buBlip>
                <a:blip r:embed="rId3"/>
              </a:buBlip>
              <a:defRPr sz="1800"/>
            </a:lvl2pPr>
            <a:lvl3pPr>
              <a:buFontTx/>
              <a:buBlip>
                <a:blip r:embed="rId4"/>
              </a:buBlip>
              <a:defRPr sz="1600"/>
            </a:lvl3pPr>
            <a:lvl4pPr>
              <a:buFontTx/>
              <a:buBlip>
                <a:blip r:embed="rId5"/>
              </a:buBlip>
              <a:defRPr sz="1400"/>
            </a:lvl4pPr>
            <a:lvl5pPr>
              <a:buFontTx/>
              <a:buBlip>
                <a:blip r:embed="rId6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prstGeom prst="flowChartInternalStorage">
            <a:avLst/>
          </a:prstGeom>
        </p:spPr>
        <p:txBody>
          <a:bodyPr>
            <a:normAutofit/>
          </a:bodyPr>
          <a:lstStyle>
            <a:lvl1pPr>
              <a:lnSpc>
                <a:spcPts val="2200"/>
              </a:lnSpc>
              <a:defRPr sz="2200" baseline="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 dirty="0"/>
          </a:p>
        </p:txBody>
      </p:sp>
      <p:sp>
        <p:nvSpPr>
          <p:cNvPr id="8" name="Segnaposto data 2"/>
          <p:cNvSpPr>
            <a:spLocks noGrp="1"/>
          </p:cNvSpPr>
          <p:nvPr>
            <p:ph type="dt" sz="half" idx="11"/>
          </p:nvPr>
        </p:nvSpPr>
        <p:spPr>
          <a:xfrm>
            <a:off x="825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12187-104A-4083-9F61-4FD6E14131D8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senza commenti_notes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1141413" y="908050"/>
            <a:ext cx="1587" cy="542925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Segnaposto titolo 1"/>
          <p:cNvSpPr txBox="1">
            <a:spLocks/>
          </p:cNvSpPr>
          <p:nvPr/>
        </p:nvSpPr>
        <p:spPr>
          <a:xfrm>
            <a:off x="0" y="0"/>
            <a:ext cx="9144000" cy="69215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tIns="180000" bIns="18000" anchor="b"/>
          <a:lstStyle/>
          <a:p>
            <a:pPr fontAlgn="auto">
              <a:spcAft>
                <a:spcPts val="0"/>
              </a:spcAft>
              <a:defRPr/>
            </a:pPr>
            <a: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it-IT" sz="2000" u="sng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Immagine 8" descr="DIAMANTE_BI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88" y="95250"/>
            <a:ext cx="9064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egnaposto contenuto 2"/>
          <p:cNvSpPr>
            <a:spLocks noGrp="1"/>
          </p:cNvSpPr>
          <p:nvPr>
            <p:ph idx="1"/>
          </p:nvPr>
        </p:nvSpPr>
        <p:spPr>
          <a:xfrm>
            <a:off x="1259632" y="908720"/>
            <a:ext cx="7744668" cy="5403180"/>
          </a:xfrm>
        </p:spPr>
        <p:txBody>
          <a:bodyPr/>
          <a:lstStyle>
            <a:lvl1pPr>
              <a:buFontTx/>
              <a:buNone/>
              <a:defRPr sz="2000"/>
            </a:lvl1pPr>
            <a:lvl2pPr>
              <a:buFontTx/>
              <a:buBlip>
                <a:blip r:embed="rId3"/>
              </a:buBlip>
              <a:defRPr sz="1800"/>
            </a:lvl2pPr>
            <a:lvl3pPr>
              <a:buFontTx/>
              <a:buBlip>
                <a:blip r:embed="rId4"/>
              </a:buBlip>
              <a:defRPr sz="1600"/>
            </a:lvl3pPr>
            <a:lvl4pPr>
              <a:buFontTx/>
              <a:buBlip>
                <a:blip r:embed="rId5"/>
              </a:buBlip>
              <a:defRPr sz="1400"/>
            </a:lvl4pPr>
            <a:lvl5pPr>
              <a:buFontTx/>
              <a:buBlip>
                <a:blip r:embed="rId6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prstGeom prst="flowChartInternalStorage">
            <a:avLst/>
          </a:prstGeom>
        </p:spPr>
        <p:txBody>
          <a:bodyPr>
            <a:normAutofit/>
          </a:bodyPr>
          <a:lstStyle>
            <a:lvl1pPr>
              <a:lnSpc>
                <a:spcPts val="2200"/>
              </a:lnSpc>
              <a:defRPr sz="2200" baseline="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8" name="Segnaposto data 2"/>
          <p:cNvSpPr>
            <a:spLocks noGrp="1"/>
          </p:cNvSpPr>
          <p:nvPr>
            <p:ph type="dt" sz="half" idx="11"/>
          </p:nvPr>
        </p:nvSpPr>
        <p:spPr>
          <a:xfrm>
            <a:off x="825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12187-104A-4083-9F61-4FD6E14131D8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831472"/>
            <a:ext cx="1187624" cy="360363"/>
          </a:xfrm>
        </p:spPr>
        <p:txBody>
          <a:bodyPr/>
          <a:lstStyle>
            <a:lvl1pPr marL="0" marR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200" b="1" cap="all" baseline="0"/>
            </a:lvl1pPr>
            <a:lvl2pPr marL="0">
              <a:spcBef>
                <a:spcPts val="0"/>
              </a:spcBef>
              <a:buNone/>
              <a:defRPr sz="1200"/>
            </a:lvl2pPr>
            <a:lvl3pPr marL="0">
              <a:spcBef>
                <a:spcPts val="0"/>
              </a:spcBef>
              <a:buNone/>
              <a:defRPr sz="1200"/>
            </a:lvl3pPr>
            <a:lvl4pPr marL="0">
              <a:spcBef>
                <a:spcPts val="0"/>
              </a:spcBef>
              <a:buNone/>
              <a:defRPr sz="1200"/>
            </a:lvl4pPr>
            <a:lvl5pPr marL="0">
              <a:spcBef>
                <a:spcPts val="0"/>
              </a:spcBef>
              <a:buNone/>
              <a:defRPr sz="1200"/>
            </a:lvl5pPr>
          </a:lstStyle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it-IT" dirty="0" smtClean="0"/>
              <a:t>Collettivo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045486"/>
            <a:ext cx="1116013" cy="36036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00" i="0"/>
            </a:lvl1pPr>
            <a:lvl2pPr marL="0">
              <a:spcBef>
                <a:spcPts val="0"/>
              </a:spcBef>
              <a:buNone/>
              <a:defRPr sz="1100"/>
            </a:lvl2pPr>
            <a:lvl3pPr marL="0">
              <a:spcBef>
                <a:spcPts val="0"/>
              </a:spcBef>
              <a:buNone/>
              <a:defRPr sz="1100"/>
            </a:lvl3pPr>
            <a:lvl4pPr marL="0">
              <a:spcBef>
                <a:spcPts val="0"/>
              </a:spcBef>
              <a:buNone/>
              <a:defRPr sz="1100"/>
            </a:lvl4pPr>
            <a:lvl5pPr marL="0"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it-IT" dirty="0" smtClean="0"/>
              <a:t>%</a:t>
            </a:r>
            <a:endParaRPr lang="it-IT" dirty="0"/>
          </a:p>
        </p:txBody>
      </p:sp>
      <p:sp>
        <p:nvSpPr>
          <p:cNvPr id="15" name="Segnaposto testo 13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2276872"/>
            <a:ext cx="1116013" cy="792088"/>
          </a:xfrm>
        </p:spPr>
        <p:txBody>
          <a:bodyPr/>
          <a:lstStyle>
            <a:lvl1pPr marL="0">
              <a:spcBef>
                <a:spcPts val="0"/>
              </a:spcBef>
              <a:buNone/>
              <a:defRPr sz="1300" i="0"/>
            </a:lvl1pPr>
            <a:lvl2pPr marL="0">
              <a:spcBef>
                <a:spcPts val="0"/>
              </a:spcBef>
              <a:buNone/>
              <a:defRPr sz="1100"/>
            </a:lvl2pPr>
            <a:lvl3pPr marL="0">
              <a:spcBef>
                <a:spcPts val="0"/>
              </a:spcBef>
              <a:buNone/>
              <a:defRPr sz="1100"/>
            </a:lvl3pPr>
            <a:lvl4pPr marL="0">
              <a:spcBef>
                <a:spcPts val="0"/>
              </a:spcBef>
              <a:buNone/>
              <a:defRPr sz="1100"/>
            </a:lvl4pPr>
            <a:lvl5pPr marL="0"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it-IT" dirty="0" smtClean="0"/>
              <a:t>note varie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2"/>
          <p:cNvSpPr>
            <a:spLocks noGrp="1"/>
          </p:cNvSpPr>
          <p:nvPr>
            <p:ph idx="1"/>
          </p:nvPr>
        </p:nvSpPr>
        <p:spPr>
          <a:xfrm>
            <a:off x="127000" y="188640"/>
            <a:ext cx="8837488" cy="6120680"/>
          </a:xfrm>
        </p:spPr>
        <p:txBody>
          <a:bodyPr/>
          <a:lstStyle>
            <a:lvl1pPr>
              <a:buFontTx/>
              <a:buNone/>
              <a:defRPr sz="2000"/>
            </a:lvl1pPr>
            <a:lvl2pPr>
              <a:buFontTx/>
              <a:buBlip>
                <a:blip r:embed="rId2"/>
              </a:buBlip>
              <a:defRPr sz="1800"/>
            </a:lvl2pPr>
            <a:lvl3pPr>
              <a:buFontTx/>
              <a:buBlip>
                <a:blip r:embed="rId3"/>
              </a:buBlip>
              <a:defRPr sz="1600"/>
            </a:lvl3pPr>
            <a:lvl4pPr>
              <a:buFontTx/>
              <a:buBlip>
                <a:blip r:embed="rId4"/>
              </a:buBlip>
              <a:defRPr sz="1400"/>
            </a:lvl4pPr>
            <a:lvl5pPr>
              <a:buFontTx/>
              <a:buBlip>
                <a:blip r:embed="rId5"/>
              </a:buBlip>
              <a:defRPr sz="12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44842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4" name="Segnaposto data 2"/>
          <p:cNvSpPr>
            <a:spLocks noGrp="1"/>
          </p:cNvSpPr>
          <p:nvPr>
            <p:ph type="dt" sz="half" idx="11"/>
          </p:nvPr>
        </p:nvSpPr>
        <p:spPr>
          <a:xfrm>
            <a:off x="1079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02450" y="64484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EAF2B-5C32-4C11-86D0-8BD08E8285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parato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6" descr="logo300dpi_trasp_bianco copia.png"/>
          <p:cNvPicPr>
            <a:picLocks noChangeAspect="1"/>
          </p:cNvPicPr>
          <p:nvPr/>
        </p:nvPicPr>
        <p:blipFill>
          <a:blip r:embed="rId3" cstate="print"/>
          <a:srcRect b="4935"/>
          <a:stretch>
            <a:fillRect/>
          </a:stretch>
        </p:blipFill>
        <p:spPr bwMode="auto">
          <a:xfrm>
            <a:off x="4859338" y="1654175"/>
            <a:ext cx="37734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2378695"/>
          </a:xfrm>
          <a:prstGeom prst="flowChartInternalStorag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none"/>
        </p:style>
        <p:txBody>
          <a:bodyPr>
            <a:normAutofit/>
          </a:bodyPr>
          <a:lstStyle>
            <a:lvl1pPr algn="l">
              <a:defRPr sz="3600" b="1">
                <a:solidFill>
                  <a:schemeClr val="bg2">
                    <a:lumMod val="75000"/>
                  </a:schemeClr>
                </a:solidFill>
                <a:effectLst/>
                <a:latin typeface="Trebuchet MS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6228" y="4534520"/>
            <a:ext cx="6455320" cy="1057920"/>
          </a:xfrm>
          <a:prstGeom prst="flowChartInternalStora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it-IT" smtClean="0"/>
              <a:t>19/06/2013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83F2C1-00D6-4677-AB52-2D34725C49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1" r:id="rId6"/>
    <p:sldLayoutId id="2147483678" r:id="rId7"/>
    <p:sldLayoutId id="2147483679" r:id="rId8"/>
    <p:sldLayoutId id="2147483680" r:id="rId9"/>
    <p:sldLayoutId id="2147483685" r:id="rId10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Indagine sulla Condizione Occupazionale </a:t>
            </a:r>
            <a:br>
              <a:rPr lang="it-IT" sz="2800" dirty="0" smtClean="0"/>
            </a:br>
            <a:r>
              <a:rPr lang="it-IT" sz="2800" dirty="0" smtClean="0"/>
              <a:t>dei Diplomati della Scuola di Specializzazione per le Professioni Legali dell’Ateneo di Siena</a:t>
            </a:r>
            <a:endParaRPr lang="it-IT" sz="2800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336228" y="4534520"/>
            <a:ext cx="6900068" cy="1057920"/>
          </a:xfrm>
        </p:spPr>
        <p:txBody>
          <a:bodyPr/>
          <a:lstStyle/>
          <a:p>
            <a:r>
              <a:rPr lang="it-IT" dirty="0" smtClean="0"/>
              <a:t>19 Giugno 2013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475656" y="908720"/>
          <a:ext cx="6892375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itolo 2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Occupati: utilizzo delle competenze acquisite</a:t>
            </a:r>
            <a:br>
              <a:rPr lang="it-IT" dirty="0" smtClean="0"/>
            </a:br>
            <a:r>
              <a:rPr lang="it-IT" dirty="0" smtClean="0"/>
              <a:t>con la Scuola di Specializzazione</a:t>
            </a:r>
            <a:endParaRPr lang="it-IT" dirty="0"/>
          </a:p>
        </p:txBody>
      </p:sp>
      <p:sp>
        <p:nvSpPr>
          <p:cNvPr id="31" name="Segnaposto testo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 smtClean="0"/>
          </a:p>
        </p:txBody>
      </p:sp>
      <p:sp>
        <p:nvSpPr>
          <p:cNvPr id="46" name="Segnaposto testo 4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7" name="Segnaposto testo 4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2" name="Gruppo 29"/>
          <p:cNvGrpSpPr/>
          <p:nvPr/>
        </p:nvGrpSpPr>
        <p:grpSpPr>
          <a:xfrm>
            <a:off x="1215332" y="5626184"/>
            <a:ext cx="1834762" cy="781055"/>
            <a:chOff x="7993276" y="5013176"/>
            <a:chExt cx="1834762" cy="781055"/>
          </a:xfrm>
        </p:grpSpPr>
        <p:grpSp>
          <p:nvGrpSpPr>
            <p:cNvPr id="3" name="Gruppo 43"/>
            <p:cNvGrpSpPr/>
            <p:nvPr/>
          </p:nvGrpSpPr>
          <p:grpSpPr>
            <a:xfrm>
              <a:off x="7993276" y="5013176"/>
              <a:ext cx="1834762" cy="276999"/>
              <a:chOff x="7993276" y="5013176"/>
              <a:chExt cx="1834762" cy="276999"/>
            </a:xfrm>
          </p:grpSpPr>
          <p:sp>
            <p:nvSpPr>
              <p:cNvPr id="57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7993276" y="5108426"/>
                <a:ext cx="90000" cy="90000"/>
              </a:xfrm>
              <a:prstGeom prst="flowChartConnector">
                <a:avLst/>
              </a:prstGeom>
              <a:gradFill>
                <a:gsLst>
                  <a:gs pos="0">
                    <a:srgbClr val="990033">
                      <a:shade val="30000"/>
                      <a:satMod val="115000"/>
                    </a:srgbClr>
                  </a:gs>
                  <a:gs pos="50000">
                    <a:srgbClr val="990033">
                      <a:shade val="67500"/>
                      <a:satMod val="115000"/>
                    </a:srgbClr>
                  </a:gs>
                  <a:gs pos="100000">
                    <a:srgbClr val="990033">
                      <a:shade val="100000"/>
                      <a:satMod val="115000"/>
                    </a:srgbClr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58" name="Text Box 26"/>
              <p:cNvSpPr txBox="1">
                <a:spLocks noChangeArrowheads="1"/>
              </p:cNvSpPr>
              <p:nvPr/>
            </p:nvSpPr>
            <p:spPr bwMode="auto">
              <a:xfrm>
                <a:off x="8053213" y="5013176"/>
                <a:ext cx="1774825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dirty="0" smtClean="0">
                    <a:solidFill>
                      <a:schemeClr val="tx2"/>
                    </a:solidFill>
                    <a:latin typeface="+mn-lt"/>
                  </a:rPr>
                  <a:t>i</a:t>
                </a:r>
                <a:r>
                  <a:rPr lang="it-IT" sz="1200" u="none" dirty="0" smtClean="0">
                    <a:solidFill>
                      <a:schemeClr val="tx2"/>
                    </a:solidFill>
                    <a:latin typeface="+mn-lt"/>
                  </a:rPr>
                  <a:t>n misura elevata</a:t>
                </a:r>
                <a:endParaRPr lang="it-IT" sz="1200" u="none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  <p:grpSp>
          <p:nvGrpSpPr>
            <p:cNvPr id="4" name="Gruppo 44"/>
            <p:cNvGrpSpPr/>
            <p:nvPr/>
          </p:nvGrpSpPr>
          <p:grpSpPr>
            <a:xfrm>
              <a:off x="7993276" y="5265204"/>
              <a:ext cx="1834762" cy="276999"/>
              <a:chOff x="7993276" y="5291782"/>
              <a:chExt cx="1834762" cy="276999"/>
            </a:xfrm>
          </p:grpSpPr>
          <p:sp>
            <p:nvSpPr>
              <p:cNvPr id="55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7993276" y="5389815"/>
                <a:ext cx="90000" cy="90000"/>
              </a:xfrm>
              <a:prstGeom prst="flowChartConnector">
                <a:avLst/>
              </a:prstGeom>
              <a:gradFill>
                <a:gsLst>
                  <a:gs pos="0">
                    <a:srgbClr val="FF9999">
                      <a:shade val="30000"/>
                      <a:satMod val="115000"/>
                    </a:srgbClr>
                  </a:gs>
                  <a:gs pos="50000">
                    <a:srgbClr val="FF9999">
                      <a:shade val="67500"/>
                      <a:satMod val="115000"/>
                    </a:srgbClr>
                  </a:gs>
                  <a:gs pos="100000">
                    <a:srgbClr val="FF9999">
                      <a:shade val="100000"/>
                      <a:satMod val="115000"/>
                    </a:srgbClr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56" name="Text Box 29"/>
              <p:cNvSpPr txBox="1">
                <a:spLocks noChangeArrowheads="1"/>
              </p:cNvSpPr>
              <p:nvPr/>
            </p:nvSpPr>
            <p:spPr bwMode="auto">
              <a:xfrm>
                <a:off x="8053213" y="5291782"/>
                <a:ext cx="1774825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10000"/>
                  </a:spcBef>
                </a:pPr>
                <a:r>
                  <a:rPr lang="it-IT" sz="1200" dirty="0" smtClean="0">
                    <a:solidFill>
                      <a:schemeClr val="tx2"/>
                    </a:solidFill>
                    <a:latin typeface="+mn-lt"/>
                  </a:rPr>
                  <a:t>in misura ridotta</a:t>
                </a:r>
                <a:endParaRPr lang="it-IT" sz="1200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  <p:grpSp>
          <p:nvGrpSpPr>
            <p:cNvPr id="5" name="Gruppo 45"/>
            <p:cNvGrpSpPr/>
            <p:nvPr/>
          </p:nvGrpSpPr>
          <p:grpSpPr>
            <a:xfrm>
              <a:off x="7993276" y="5517232"/>
              <a:ext cx="1834762" cy="276999"/>
              <a:chOff x="7993276" y="5570389"/>
              <a:chExt cx="1834762" cy="276999"/>
            </a:xfrm>
          </p:grpSpPr>
          <p:sp>
            <p:nvSpPr>
              <p:cNvPr id="53" name="AutoShape 31"/>
              <p:cNvSpPr>
                <a:spLocks noChangeAspect="1" noChangeArrowheads="1"/>
              </p:cNvSpPr>
              <p:nvPr/>
            </p:nvSpPr>
            <p:spPr bwMode="auto">
              <a:xfrm>
                <a:off x="7993276" y="5671205"/>
                <a:ext cx="90000" cy="90000"/>
              </a:xfrm>
              <a:prstGeom prst="flowChartConnector">
                <a:avLst/>
              </a:prstGeom>
              <a:gradFill>
                <a:gsLst>
                  <a:gs pos="0">
                    <a:srgbClr val="9999FF">
                      <a:shade val="30000"/>
                      <a:satMod val="115000"/>
                    </a:srgbClr>
                  </a:gs>
                  <a:gs pos="50000">
                    <a:srgbClr val="9999FF">
                      <a:shade val="67500"/>
                      <a:satMod val="115000"/>
                    </a:srgbClr>
                  </a:gs>
                  <a:gs pos="100000">
                    <a:srgbClr val="9999FF">
                      <a:shade val="100000"/>
                      <a:satMod val="115000"/>
                    </a:srgbClr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54" name="Text Box 32"/>
              <p:cNvSpPr txBox="1">
                <a:spLocks noChangeArrowheads="1"/>
              </p:cNvSpPr>
              <p:nvPr/>
            </p:nvSpPr>
            <p:spPr bwMode="auto">
              <a:xfrm>
                <a:off x="8053213" y="5570389"/>
                <a:ext cx="1774825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 smtClean="0">
                    <a:solidFill>
                      <a:schemeClr val="tx2"/>
                    </a:solidFill>
                    <a:latin typeface="+mn-lt"/>
                  </a:rPr>
                  <a:t>per niente</a:t>
                </a:r>
                <a:endParaRPr lang="it-IT" sz="1200" u="none" dirty="0">
                  <a:solidFill>
                    <a:schemeClr val="tx2"/>
                  </a:solidFill>
                  <a:latin typeface="+mn-lt"/>
                </a:endParaRPr>
              </a:p>
            </p:txBody>
          </p:sp>
        </p:grpSp>
      </p:grpSp>
      <p:sp>
        <p:nvSpPr>
          <p:cNvPr id="4446225" name="Text Box 17"/>
          <p:cNvSpPr txBox="1">
            <a:spLocks noChangeArrowheads="1"/>
          </p:cNvSpPr>
          <p:nvPr/>
        </p:nvSpPr>
        <p:spPr bwMode="auto">
          <a:xfrm rot="16200000">
            <a:off x="2059563" y="3725720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16200000">
            <a:off x="2059563" y="2245287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 rot="16200000">
            <a:off x="2059563" y="1311013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Segnaposto data 1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10</a:t>
            </a:fld>
            <a:endParaRPr lang="it-IT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4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7" grpId="0">
        <p:bldAsOne/>
      </p:bldGraphic>
      <p:bldP spid="4446225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475656" y="908720"/>
          <a:ext cx="6892375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itolo 2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Occupati: utilità della Scuola di Specializzazione</a:t>
            </a:r>
            <a:br>
              <a:rPr lang="it-IT" dirty="0" smtClean="0"/>
            </a:br>
            <a:r>
              <a:rPr lang="it-IT" dirty="0" smtClean="0"/>
              <a:t>per lo svolgimento dell'attività lavorativa</a:t>
            </a:r>
            <a:endParaRPr lang="it-IT" dirty="0"/>
          </a:p>
        </p:txBody>
      </p:sp>
      <p:sp>
        <p:nvSpPr>
          <p:cNvPr id="31" name="Segnaposto testo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 smtClean="0"/>
          </a:p>
        </p:txBody>
      </p:sp>
      <p:sp>
        <p:nvSpPr>
          <p:cNvPr id="46" name="Segnaposto testo 4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7" name="Segnaposto testo 4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446225" name="Text Box 17"/>
          <p:cNvSpPr txBox="1">
            <a:spLocks noChangeArrowheads="1"/>
          </p:cNvSpPr>
          <p:nvPr/>
        </p:nvSpPr>
        <p:spPr bwMode="auto">
          <a:xfrm rot="16200000">
            <a:off x="2059563" y="3725720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16200000">
            <a:off x="2059563" y="2245287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 rot="16200000">
            <a:off x="2059563" y="1311013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1187624" y="5501364"/>
            <a:ext cx="5327650" cy="917576"/>
            <a:chOff x="930" y="3604"/>
            <a:chExt cx="3356" cy="578"/>
          </a:xfrm>
        </p:grpSpPr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986" y="3604"/>
              <a:ext cx="3300" cy="17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10000"/>
                </a:spcBef>
              </a:pPr>
              <a:r>
                <a:rPr lang="it-IT" sz="1200" u="none" dirty="0">
                  <a:solidFill>
                    <a:schemeClr val="tx2"/>
                  </a:solidFill>
                  <a:latin typeface="+mn-lt"/>
                </a:rPr>
                <a:t>fondamentale per il lavoro</a:t>
              </a:r>
            </a:p>
          </p:txBody>
        </p:sp>
        <p:sp>
          <p:nvSpPr>
            <p:cNvPr id="30" name="AutoShape 8"/>
            <p:cNvSpPr>
              <a:spLocks noChangeAspect="1" noChangeArrowheads="1"/>
            </p:cNvSpPr>
            <p:nvPr/>
          </p:nvSpPr>
          <p:spPr bwMode="auto">
            <a:xfrm>
              <a:off x="930" y="3668"/>
              <a:ext cx="57" cy="57"/>
            </a:xfrm>
            <a:prstGeom prst="flowChartConnector">
              <a:avLst/>
            </a:prstGeom>
            <a:gradFill rotWithShape="1">
              <a:gsLst>
                <a:gs pos="0">
                  <a:srgbClr val="000061"/>
                </a:gs>
                <a:gs pos="50000">
                  <a:srgbClr val="000080"/>
                </a:gs>
                <a:gs pos="100000">
                  <a:srgbClr val="000061"/>
                </a:gs>
              </a:gsLst>
              <a:lin ang="5400000" scaled="1"/>
            </a:gra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0"/>
                </a:spcBef>
              </a:pPr>
              <a:endParaRPr lang="en-US" sz="1200" u="none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986" y="3875"/>
              <a:ext cx="2710" cy="17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10000"/>
                </a:spcBef>
              </a:pPr>
              <a:r>
                <a:rPr lang="it-IT" sz="1200" u="none" dirty="0" smtClean="0">
                  <a:solidFill>
                    <a:schemeClr val="tx2"/>
                  </a:solidFill>
                  <a:latin typeface="+mn-lt"/>
                </a:rPr>
                <a:t>sufficiente </a:t>
              </a:r>
              <a:r>
                <a:rPr lang="it-IT" sz="1200" u="none" dirty="0">
                  <a:solidFill>
                    <a:schemeClr val="tx2"/>
                  </a:solidFill>
                  <a:latin typeface="+mn-lt"/>
                </a:rPr>
                <a:t>la </a:t>
              </a:r>
              <a:r>
                <a:rPr lang="it-IT" sz="1200" u="none" dirty="0" smtClean="0">
                  <a:solidFill>
                    <a:schemeClr val="tx2"/>
                  </a:solidFill>
                  <a:latin typeface="+mn-lt"/>
                </a:rPr>
                <a:t>laurea</a:t>
              </a:r>
              <a:endParaRPr lang="it-IT" sz="1200" u="none" dirty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33" name="AutoShape 11"/>
            <p:cNvSpPr>
              <a:spLocks noChangeAspect="1" noChangeArrowheads="1"/>
            </p:cNvSpPr>
            <p:nvPr/>
          </p:nvSpPr>
          <p:spPr bwMode="auto">
            <a:xfrm>
              <a:off x="930" y="3935"/>
              <a:ext cx="57" cy="57"/>
            </a:xfrm>
            <a:prstGeom prst="flowChartConnector">
              <a:avLst/>
            </a:prstGeom>
            <a:gradFill rotWithShape="1">
              <a:gsLst>
                <a:gs pos="0">
                  <a:srgbClr val="800080">
                    <a:gamma/>
                    <a:shade val="76078"/>
                    <a:invGamma/>
                  </a:srgbClr>
                </a:gs>
                <a:gs pos="50000">
                  <a:srgbClr val="800080">
                    <a:alpha val="98000"/>
                  </a:srgbClr>
                </a:gs>
                <a:gs pos="100000">
                  <a:srgbClr val="800080">
                    <a:gamma/>
                    <a:shade val="76078"/>
                    <a:invGamma/>
                  </a:srgbClr>
                </a:gs>
              </a:gsLst>
              <a:lin ang="5400000" scaled="1"/>
            </a:gra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0"/>
                </a:spcBef>
              </a:pPr>
              <a:endParaRPr lang="en-US" sz="1200" u="none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986" y="3738"/>
              <a:ext cx="3300" cy="17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10000"/>
                </a:spcBef>
              </a:pPr>
              <a:r>
                <a:rPr lang="it-IT" sz="1200" u="none" dirty="0">
                  <a:solidFill>
                    <a:schemeClr val="tx2"/>
                  </a:solidFill>
                  <a:latin typeface="+mn-lt"/>
                </a:rPr>
                <a:t>utile nel lavoro</a:t>
              </a:r>
            </a:p>
          </p:txBody>
        </p:sp>
        <p:sp>
          <p:nvSpPr>
            <p:cNvPr id="35" name="AutoShape 14"/>
            <p:cNvSpPr>
              <a:spLocks noChangeAspect="1" noChangeArrowheads="1"/>
            </p:cNvSpPr>
            <p:nvPr/>
          </p:nvSpPr>
          <p:spPr bwMode="auto">
            <a:xfrm>
              <a:off x="930" y="3802"/>
              <a:ext cx="57" cy="57"/>
            </a:xfrm>
            <a:prstGeom prst="flowChartConnector">
              <a:avLst/>
            </a:prstGeom>
            <a:gradFill rotWithShape="1">
              <a:gsLst>
                <a:gs pos="0">
                  <a:srgbClr val="99CCFF">
                    <a:gamma/>
                    <a:shade val="76078"/>
                    <a:invGamma/>
                  </a:srgbClr>
                </a:gs>
                <a:gs pos="50000">
                  <a:srgbClr val="99CCFF"/>
                </a:gs>
                <a:gs pos="100000">
                  <a:srgbClr val="99CCFF">
                    <a:gamma/>
                    <a:shade val="76078"/>
                    <a:invGamma/>
                  </a:srgbClr>
                </a:gs>
              </a:gsLst>
              <a:lin ang="5400000" scaled="1"/>
            </a:gra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0"/>
                </a:spcBef>
              </a:pPr>
              <a:endParaRPr lang="en-US" sz="1200" u="none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986" y="4008"/>
              <a:ext cx="3300" cy="17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10000"/>
                </a:spcBef>
              </a:pPr>
              <a:r>
                <a:rPr lang="it-IT" sz="1200" u="none" dirty="0" smtClean="0">
                  <a:solidFill>
                    <a:schemeClr val="tx2"/>
                  </a:solidFill>
                  <a:latin typeface="+mn-lt"/>
                </a:rPr>
                <a:t>sufficiente </a:t>
              </a:r>
              <a:r>
                <a:rPr lang="it-IT" sz="1200" u="none" dirty="0">
                  <a:solidFill>
                    <a:schemeClr val="tx2"/>
                  </a:solidFill>
                  <a:latin typeface="+mn-lt"/>
                </a:rPr>
                <a:t>un titolo non universitario</a:t>
              </a:r>
            </a:p>
          </p:txBody>
        </p:sp>
        <p:sp>
          <p:nvSpPr>
            <p:cNvPr id="43" name="AutoShape 17"/>
            <p:cNvSpPr>
              <a:spLocks noChangeAspect="1" noChangeArrowheads="1"/>
            </p:cNvSpPr>
            <p:nvPr/>
          </p:nvSpPr>
          <p:spPr bwMode="auto">
            <a:xfrm>
              <a:off x="930" y="4068"/>
              <a:ext cx="57" cy="57"/>
            </a:xfrm>
            <a:prstGeom prst="flowChartConnector">
              <a:avLst/>
            </a:prstGeom>
            <a:gradFill rotWithShape="1">
              <a:gsLst>
                <a:gs pos="0">
                  <a:srgbClr val="FF99CC">
                    <a:gamma/>
                    <a:shade val="86275"/>
                    <a:invGamma/>
                  </a:srgbClr>
                </a:gs>
                <a:gs pos="50000">
                  <a:srgbClr val="FF99CC"/>
                </a:gs>
                <a:gs pos="100000">
                  <a:srgbClr val="FF99CC">
                    <a:gamma/>
                    <a:shade val="86275"/>
                    <a:invGamma/>
                  </a:srgbClr>
                </a:gs>
              </a:gsLst>
              <a:lin ang="5400000" scaled="1"/>
            </a:gra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0"/>
                </a:spcBef>
              </a:pPr>
              <a:endParaRPr lang="en-US" sz="1200" u="none">
                <a:solidFill>
                  <a:schemeClr val="tx2"/>
                </a:solidFill>
                <a:latin typeface="+mn-lt"/>
              </a:endParaRPr>
            </a:p>
          </p:txBody>
        </p:sp>
      </p:grpSp>
      <p:sp>
        <p:nvSpPr>
          <p:cNvPr id="19" name="Segnaposto data 1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20" name="Segnaposto numero diapositiva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11</a:t>
            </a:fld>
            <a:endParaRPr lang="it-IT" dirty="0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4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7" grpId="0">
        <p:bldAsOne/>
      </p:bldGraphic>
      <p:bldP spid="4446225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Object 5"/>
          <p:cNvGraphicFramePr>
            <a:graphicFrameLocks noChangeAspect="1"/>
          </p:cNvGraphicFramePr>
          <p:nvPr/>
        </p:nvGraphicFramePr>
        <p:xfrm>
          <a:off x="2071669" y="1075636"/>
          <a:ext cx="6676793" cy="4728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Titolo 3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it-IT" dirty="0" smtClean="0"/>
              <a:t>Occupati: soddisfazione per il lavoro svolto</a:t>
            </a:r>
            <a:endParaRPr lang="it-IT" dirty="0"/>
          </a:p>
        </p:txBody>
      </p:sp>
      <p:sp>
        <p:nvSpPr>
          <p:cNvPr id="43" name="Segnaposto testo 4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1100" dirty="0" smtClean="0"/>
              <a:t>valori medi</a:t>
            </a:r>
          </a:p>
          <a:p>
            <a:r>
              <a:rPr lang="it-IT" sz="1100" dirty="0" smtClean="0"/>
              <a:t>(scala 1-10)</a:t>
            </a:r>
            <a:endParaRPr lang="it-IT" sz="1100" dirty="0"/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 rot="16200000">
            <a:off x="2059563" y="3744967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 rot="16200000">
            <a:off x="2059563" y="2264534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 rot="16200000">
            <a:off x="2059563" y="1330260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7" name="Segnaposto testo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12</a:t>
            </a:fld>
            <a:endParaRPr lang="it-IT" dirty="0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8" grpId="0">
        <p:bldAsOne/>
      </p:bldGraphic>
      <p:bldP spid="63" grpId="0"/>
      <p:bldP spid="64" grpId="0"/>
      <p:bldP spid="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Soddisfazione complessiva </a:t>
            </a:r>
            <a:br>
              <a:rPr lang="it-IT" dirty="0" smtClean="0"/>
            </a:br>
            <a:r>
              <a:rPr lang="it-IT" dirty="0" smtClean="0"/>
              <a:t>della Scuola di Specializzazione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5"/>
          </p:nvPr>
        </p:nvSpPr>
        <p:spPr>
          <a:xfrm>
            <a:off x="0" y="2276872"/>
            <a:ext cx="1187624" cy="792088"/>
          </a:xfrm>
        </p:spPr>
        <p:txBody>
          <a:bodyPr/>
          <a:lstStyle/>
          <a:p>
            <a:r>
              <a:rPr lang="it-IT" sz="1100" dirty="0" smtClean="0"/>
              <a:t>Soddisfazione per: preparazione ricevuta (6,6), organizzazione della didattica (6,5), costi di iscrizione (5,4)</a:t>
            </a:r>
            <a:endParaRPr lang="it-IT" sz="1100" dirty="0"/>
          </a:p>
        </p:txBody>
      </p:sp>
      <p:graphicFrame>
        <p:nvGraphicFramePr>
          <p:cNvPr id="10" name="Grafico 9"/>
          <p:cNvGraphicFramePr/>
          <p:nvPr/>
        </p:nvGraphicFramePr>
        <p:xfrm>
          <a:off x="1691680" y="1268760"/>
          <a:ext cx="691276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egnaposto data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Graphic spid="10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ma 20"/>
          <p:cNvGraphicFramePr/>
          <p:nvPr/>
        </p:nvGraphicFramePr>
        <p:xfrm>
          <a:off x="1115616" y="764704"/>
          <a:ext cx="7956000" cy="57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collettivo esaminato</a:t>
            </a:r>
          </a:p>
        </p:txBody>
      </p:sp>
      <p:sp>
        <p:nvSpPr>
          <p:cNvPr id="5123" name="Segnaposto testo 2"/>
          <p:cNvSpPr>
            <a:spLocks noGrp="1"/>
          </p:cNvSpPr>
          <p:nvPr>
            <p:ph type="body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23" name="Segnaposto testo 2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4" name="Segnaposto testo 2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t-IT" sz="1100" dirty="0" smtClean="0">
                <a:solidFill>
                  <a:srgbClr val="422E8D"/>
                </a:solidFill>
              </a:rPr>
              <a:t>Rilevazione CATI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2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868E250-9076-459B-B417-E3A1199F57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>
                                            <p:graphicEl>
                                              <a:dgm id="{A868E250-9076-459B-B417-E3A1199F57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455A33EE-483C-4519-BED3-09DB166A5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>
                                            <p:graphicEl>
                                              <a:dgm id="{455A33EE-483C-4519-BED3-09DB166A54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C0B66BC-F76F-4457-A2CA-979691E05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>
                                            <p:graphicEl>
                                              <a:dgm id="{DC0B66BC-F76F-4457-A2CA-979691E05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FDD86394-870B-426F-AB28-4FEE32E07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">
                                            <p:graphicEl>
                                              <a:dgm id="{FDD86394-870B-426F-AB28-4FEE32E07D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627FF16-0A45-41FA-BFB7-BFBF92811F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>
                                            <p:graphicEl>
                                              <a:dgm id="{A627FF16-0A45-41FA-BFB7-BFBF92811F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B208FA0-3645-4EE5-9247-449902B6E6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1">
                                            <p:graphicEl>
                                              <a:dgm id="{2B208FA0-3645-4EE5-9247-449902B6E6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CD41822-F923-40C6-BF30-AFE756A0E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1">
                                            <p:graphicEl>
                                              <a:dgm id="{ECD41822-F923-40C6-BF30-AFE756A0E8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86FBDE1-0CE6-4334-87AB-F7AF5E2C0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>
                                            <p:graphicEl>
                                              <a:dgm id="{286FBDE1-0CE6-4334-87AB-F7AF5E2C01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412DADE-39C6-4DCB-9994-88DCC79FB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">
                                            <p:graphicEl>
                                              <a:dgm id="{E412DADE-39C6-4DCB-9994-88DCC79FB9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ma 20"/>
          <p:cNvGraphicFramePr/>
          <p:nvPr/>
        </p:nvGraphicFramePr>
        <p:xfrm>
          <a:off x="1115616" y="764704"/>
          <a:ext cx="7956000" cy="57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Partecipazione all’indagine</a:t>
            </a:r>
          </a:p>
        </p:txBody>
      </p:sp>
      <p:sp>
        <p:nvSpPr>
          <p:cNvPr id="5123" name="Segnaposto testo 2"/>
          <p:cNvSpPr>
            <a:spLocks noGrp="1"/>
          </p:cNvSpPr>
          <p:nvPr>
            <p:ph type="body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23" name="Segnaposto testo 2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1100" dirty="0" smtClean="0"/>
              <a:t>valori  percentuali</a:t>
            </a:r>
            <a:endParaRPr lang="it-IT" sz="1100" dirty="0"/>
          </a:p>
        </p:txBody>
      </p:sp>
      <p:sp>
        <p:nvSpPr>
          <p:cNvPr id="24" name="Segnaposto testo 2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t-IT" sz="1100" dirty="0" smtClean="0">
                <a:solidFill>
                  <a:srgbClr val="422E8D"/>
                </a:solidFill>
              </a:rPr>
              <a:t>Rilevazione CATI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Condizione occupazionale</a:t>
            </a:r>
            <a:endParaRPr lang="it-IT" dirty="0"/>
          </a:p>
        </p:txBody>
      </p:sp>
      <p:sp>
        <p:nvSpPr>
          <p:cNvPr id="31" name="Segnaposto testo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 smtClean="0"/>
          </a:p>
        </p:txBody>
      </p:sp>
      <p:sp>
        <p:nvSpPr>
          <p:cNvPr id="46" name="Segnaposto testo 4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7" name="Segnaposto testo 46"/>
          <p:cNvSpPr>
            <a:spLocks noGrp="1"/>
          </p:cNvSpPr>
          <p:nvPr>
            <p:ph type="body" sz="quarter" idx="15"/>
          </p:nvPr>
        </p:nvSpPr>
        <p:spPr>
          <a:xfrm>
            <a:off x="0" y="2276872"/>
            <a:ext cx="1187624" cy="792088"/>
          </a:xfrm>
        </p:spPr>
        <p:txBody>
          <a:bodyPr/>
          <a:lstStyle/>
          <a:p>
            <a:r>
              <a:rPr lang="it-IT" sz="1100" dirty="0" smtClean="0"/>
              <a:t>considerati occupati anche quanti impegnati </a:t>
            </a:r>
            <a:br>
              <a:rPr lang="it-IT" sz="1100" dirty="0" smtClean="0"/>
            </a:br>
            <a:r>
              <a:rPr lang="it-IT" sz="1100" dirty="0" smtClean="0"/>
              <a:t>in formazione retribuita</a:t>
            </a:r>
            <a:endParaRPr lang="it-IT" sz="1100" dirty="0"/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475656" y="917598"/>
          <a:ext cx="6892375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" name="Gruppo 29"/>
          <p:cNvGrpSpPr/>
          <p:nvPr/>
        </p:nvGrpSpPr>
        <p:grpSpPr>
          <a:xfrm>
            <a:off x="1215332" y="5626184"/>
            <a:ext cx="1834762" cy="781055"/>
            <a:chOff x="7993276" y="5013176"/>
            <a:chExt cx="1834762" cy="781055"/>
          </a:xfrm>
        </p:grpSpPr>
        <p:grpSp>
          <p:nvGrpSpPr>
            <p:cNvPr id="3" name="Gruppo 43"/>
            <p:cNvGrpSpPr/>
            <p:nvPr/>
          </p:nvGrpSpPr>
          <p:grpSpPr>
            <a:xfrm>
              <a:off x="7993276" y="5013176"/>
              <a:ext cx="1834762" cy="276999"/>
              <a:chOff x="7993276" y="5013176"/>
              <a:chExt cx="1834762" cy="276999"/>
            </a:xfrm>
          </p:grpSpPr>
          <p:sp>
            <p:nvSpPr>
              <p:cNvPr id="57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7993276" y="5108426"/>
                <a:ext cx="90000" cy="90000"/>
              </a:xfrm>
              <a:prstGeom prst="flowChartConnector">
                <a:avLst/>
              </a:prstGeom>
              <a:gradFill rotWithShape="1">
                <a:gsLst>
                  <a:gs pos="0">
                    <a:srgbClr val="0000FF">
                      <a:gamma/>
                      <a:shade val="46275"/>
                      <a:invGamma/>
                    </a:srgbClr>
                  </a:gs>
                  <a:gs pos="100000">
                    <a:srgbClr val="0000FF"/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58" name="Text Box 26"/>
              <p:cNvSpPr txBox="1">
                <a:spLocks noChangeArrowheads="1"/>
              </p:cNvSpPr>
              <p:nvPr/>
            </p:nvSpPr>
            <p:spPr bwMode="auto">
              <a:xfrm>
                <a:off x="8053213" y="5013176"/>
                <a:ext cx="1774825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>
                    <a:solidFill>
                      <a:schemeClr val="tx2"/>
                    </a:solidFill>
                    <a:latin typeface="+mn-lt"/>
                  </a:rPr>
                  <a:t>lavorano</a:t>
                </a:r>
              </a:p>
            </p:txBody>
          </p:sp>
        </p:grpSp>
        <p:grpSp>
          <p:nvGrpSpPr>
            <p:cNvPr id="4" name="Gruppo 44"/>
            <p:cNvGrpSpPr/>
            <p:nvPr/>
          </p:nvGrpSpPr>
          <p:grpSpPr>
            <a:xfrm>
              <a:off x="7993276" y="5265204"/>
              <a:ext cx="1834762" cy="276999"/>
              <a:chOff x="7993276" y="5291782"/>
              <a:chExt cx="1834762" cy="276999"/>
            </a:xfrm>
          </p:grpSpPr>
          <p:sp>
            <p:nvSpPr>
              <p:cNvPr id="55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7993276" y="5389815"/>
                <a:ext cx="90000" cy="90000"/>
              </a:xfrm>
              <a:prstGeom prst="flowChartConnector">
                <a:avLst/>
              </a:prstGeom>
              <a:gradFill rotWithShape="1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100000">
                    <a:srgbClr val="FFFF00"/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56" name="Text Box 29"/>
              <p:cNvSpPr txBox="1">
                <a:spLocks noChangeArrowheads="1"/>
              </p:cNvSpPr>
              <p:nvPr/>
            </p:nvSpPr>
            <p:spPr bwMode="auto">
              <a:xfrm>
                <a:off x="8053213" y="5291782"/>
                <a:ext cx="1774825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>
                    <a:solidFill>
                      <a:schemeClr val="tx2"/>
                    </a:solidFill>
                    <a:latin typeface="+mn-lt"/>
                  </a:rPr>
                  <a:t>non cercano</a:t>
                </a:r>
              </a:p>
            </p:txBody>
          </p:sp>
        </p:grpSp>
        <p:grpSp>
          <p:nvGrpSpPr>
            <p:cNvPr id="5" name="Gruppo 45"/>
            <p:cNvGrpSpPr/>
            <p:nvPr/>
          </p:nvGrpSpPr>
          <p:grpSpPr>
            <a:xfrm>
              <a:off x="7993276" y="5517232"/>
              <a:ext cx="1834762" cy="276999"/>
              <a:chOff x="7993276" y="5570389"/>
              <a:chExt cx="1834762" cy="276999"/>
            </a:xfrm>
          </p:grpSpPr>
          <p:sp>
            <p:nvSpPr>
              <p:cNvPr id="53" name="AutoShape 31"/>
              <p:cNvSpPr>
                <a:spLocks noChangeAspect="1" noChangeArrowheads="1"/>
              </p:cNvSpPr>
              <p:nvPr/>
            </p:nvSpPr>
            <p:spPr bwMode="auto">
              <a:xfrm>
                <a:off x="7993276" y="5671205"/>
                <a:ext cx="90000" cy="90000"/>
              </a:xfrm>
              <a:prstGeom prst="flowChartConnector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100000">
                    <a:srgbClr val="FF0000"/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54" name="Text Box 32"/>
              <p:cNvSpPr txBox="1">
                <a:spLocks noChangeArrowheads="1"/>
              </p:cNvSpPr>
              <p:nvPr/>
            </p:nvSpPr>
            <p:spPr bwMode="auto">
              <a:xfrm>
                <a:off x="8053213" y="5570389"/>
                <a:ext cx="1774825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>
                    <a:solidFill>
                      <a:schemeClr val="tx2"/>
                    </a:solidFill>
                    <a:latin typeface="+mn-lt"/>
                  </a:rPr>
                  <a:t>cercano</a:t>
                </a:r>
              </a:p>
            </p:txBody>
          </p:sp>
        </p:grpSp>
      </p:grpSp>
      <p:sp>
        <p:nvSpPr>
          <p:cNvPr id="4446225" name="Text Box 17"/>
          <p:cNvSpPr txBox="1">
            <a:spLocks noChangeArrowheads="1"/>
          </p:cNvSpPr>
          <p:nvPr/>
        </p:nvSpPr>
        <p:spPr bwMode="auto">
          <a:xfrm rot="16200000">
            <a:off x="2059563" y="3734598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16200000">
            <a:off x="2059563" y="2254165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 rot="16200000">
            <a:off x="2059563" y="1319891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Segnaposto data 1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4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7" grpId="0">
        <p:bldAsOne/>
      </p:bldGraphic>
      <p:bldP spid="4446225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Object 5"/>
          <p:cNvGraphicFramePr>
            <a:graphicFrameLocks noChangeAspect="1"/>
          </p:cNvGraphicFramePr>
          <p:nvPr/>
        </p:nvGraphicFramePr>
        <p:xfrm>
          <a:off x="2071669" y="1084514"/>
          <a:ext cx="6676793" cy="4728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Titolo 3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it-IT" dirty="0" smtClean="0"/>
              <a:t>Tasso di disoccupazione</a:t>
            </a:r>
            <a:endParaRPr lang="it-IT" dirty="0"/>
          </a:p>
        </p:txBody>
      </p:sp>
      <p:sp>
        <p:nvSpPr>
          <p:cNvPr id="43" name="Segnaposto testo 4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1100" dirty="0" smtClean="0"/>
              <a:t>valori percentuali</a:t>
            </a:r>
            <a:endParaRPr lang="it-IT" sz="1100" dirty="0"/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 rot="16200000">
            <a:off x="2059563" y="3753845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 rot="16200000">
            <a:off x="2059563" y="2273412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 rot="16200000">
            <a:off x="2059563" y="1339138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7" name="Segnaposto testo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/>
          </a:p>
        </p:txBody>
      </p:sp>
      <p:sp>
        <p:nvSpPr>
          <p:cNvPr id="42" name="Segnaposto testo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it-IT" sz="1100" dirty="0" err="1" smtClean="0"/>
              <a:t>def</a:t>
            </a:r>
            <a:r>
              <a:rPr lang="it-IT" sz="1100" dirty="0" smtClean="0"/>
              <a:t>. ISTAT </a:t>
            </a:r>
            <a:br>
              <a:rPr lang="it-IT" sz="1100" dirty="0" smtClean="0"/>
            </a:br>
            <a:r>
              <a:rPr lang="it-IT" sz="1100" dirty="0" smtClean="0"/>
              <a:t>Forze Lavoro </a:t>
            </a:r>
          </a:p>
          <a:p>
            <a:endParaRPr lang="it-IT" sz="1100" dirty="0" smtClean="0"/>
          </a:p>
          <a:p>
            <a:endParaRPr lang="it-IT" sz="1100" dirty="0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5</a:t>
            </a:fld>
            <a:endParaRPr lang="it-IT" dirty="0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8" grpId="0">
        <p:bldAsOne/>
      </p:bldGraphic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Occupati: prosecuzione del lavoro iniziato </a:t>
            </a:r>
            <a:br>
              <a:rPr lang="it-IT" dirty="0" smtClean="0"/>
            </a:br>
            <a:r>
              <a:rPr lang="it-IT" dirty="0" smtClean="0"/>
              <a:t>prima del Diploma di Specializzazione</a:t>
            </a:r>
            <a:endParaRPr lang="it-IT" dirty="0"/>
          </a:p>
        </p:txBody>
      </p:sp>
      <p:sp>
        <p:nvSpPr>
          <p:cNvPr id="31" name="Segnaposto testo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 smtClean="0"/>
          </a:p>
        </p:txBody>
      </p:sp>
      <p:sp>
        <p:nvSpPr>
          <p:cNvPr id="46" name="Segnaposto testo 4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7" name="Segnaposto testo 4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475656" y="908720"/>
          <a:ext cx="6892375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46225" name="Text Box 17"/>
          <p:cNvSpPr txBox="1">
            <a:spLocks noChangeArrowheads="1"/>
          </p:cNvSpPr>
          <p:nvPr/>
        </p:nvSpPr>
        <p:spPr bwMode="auto">
          <a:xfrm rot="16200000">
            <a:off x="2059563" y="3725720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16200000">
            <a:off x="2059563" y="2245287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 rot="16200000">
            <a:off x="2059563" y="1311013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24" name="Group 34"/>
          <p:cNvGrpSpPr>
            <a:grpSpLocks/>
          </p:cNvGrpSpPr>
          <p:nvPr/>
        </p:nvGrpSpPr>
        <p:grpSpPr bwMode="auto">
          <a:xfrm>
            <a:off x="1187624" y="5805264"/>
            <a:ext cx="5327650" cy="708026"/>
            <a:chOff x="930" y="3746"/>
            <a:chExt cx="3356" cy="446"/>
          </a:xfrm>
        </p:grpSpPr>
        <p:grpSp>
          <p:nvGrpSpPr>
            <p:cNvPr id="28" name="Group 35"/>
            <p:cNvGrpSpPr>
              <a:grpSpLocks/>
            </p:cNvGrpSpPr>
            <p:nvPr/>
          </p:nvGrpSpPr>
          <p:grpSpPr bwMode="auto">
            <a:xfrm>
              <a:off x="930" y="3746"/>
              <a:ext cx="3356" cy="174"/>
              <a:chOff x="930" y="3657"/>
              <a:chExt cx="3356" cy="174"/>
            </a:xfrm>
          </p:grpSpPr>
          <p:sp>
            <p:nvSpPr>
              <p:cNvPr id="40" name="Text Box 36"/>
              <p:cNvSpPr txBox="1">
                <a:spLocks noChangeArrowheads="1"/>
              </p:cNvSpPr>
              <p:nvPr/>
            </p:nvSpPr>
            <p:spPr bwMode="auto">
              <a:xfrm>
                <a:off x="986" y="3657"/>
                <a:ext cx="3300" cy="174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>
                    <a:solidFill>
                      <a:srgbClr val="422E8D"/>
                    </a:solidFill>
                    <a:latin typeface="+mn-lt"/>
                  </a:rPr>
                  <a:t>proseguono il lavoro iniziato prima della </a:t>
                </a:r>
                <a:r>
                  <a:rPr lang="it-IT" sz="1200" u="none" dirty="0" smtClean="0">
                    <a:solidFill>
                      <a:srgbClr val="422E8D"/>
                    </a:solidFill>
                    <a:latin typeface="+mn-lt"/>
                  </a:rPr>
                  <a:t>specializzazione</a:t>
                </a:r>
                <a:endParaRPr lang="it-IT" sz="1200" u="none" dirty="0">
                  <a:solidFill>
                    <a:srgbClr val="422E8D"/>
                  </a:solidFill>
                  <a:latin typeface="+mn-lt"/>
                </a:endParaRPr>
              </a:p>
            </p:txBody>
          </p:sp>
          <p:sp>
            <p:nvSpPr>
              <p:cNvPr id="41" name="AutoShape 37"/>
              <p:cNvSpPr>
                <a:spLocks noChangeAspect="1" noChangeArrowheads="1"/>
              </p:cNvSpPr>
              <p:nvPr/>
            </p:nvSpPr>
            <p:spPr bwMode="auto">
              <a:xfrm>
                <a:off x="930" y="3720"/>
                <a:ext cx="57" cy="57"/>
              </a:xfrm>
              <a:prstGeom prst="flowChartConnector">
                <a:avLst/>
              </a:prstGeom>
              <a:solidFill>
                <a:srgbClr val="000080"/>
              </a:soli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rgbClr val="422E8D"/>
                  </a:solidFill>
                  <a:latin typeface="+mn-lt"/>
                </a:endParaRPr>
              </a:p>
            </p:txBody>
          </p:sp>
        </p:grpSp>
        <p:grpSp>
          <p:nvGrpSpPr>
            <p:cNvPr id="30" name="Group 38"/>
            <p:cNvGrpSpPr>
              <a:grpSpLocks/>
            </p:cNvGrpSpPr>
            <p:nvPr/>
          </p:nvGrpSpPr>
          <p:grpSpPr bwMode="auto">
            <a:xfrm>
              <a:off x="930" y="4018"/>
              <a:ext cx="2766" cy="174"/>
              <a:chOff x="930" y="4011"/>
              <a:chExt cx="2766" cy="174"/>
            </a:xfrm>
          </p:grpSpPr>
          <p:sp>
            <p:nvSpPr>
              <p:cNvPr id="38" name="Text Box 39"/>
              <p:cNvSpPr txBox="1">
                <a:spLocks noChangeArrowheads="1"/>
              </p:cNvSpPr>
              <p:nvPr/>
            </p:nvSpPr>
            <p:spPr bwMode="auto">
              <a:xfrm>
                <a:off x="986" y="4011"/>
                <a:ext cx="2710" cy="174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>
                    <a:solidFill>
                      <a:srgbClr val="422E8D"/>
                    </a:solidFill>
                    <a:latin typeface="+mn-lt"/>
                  </a:rPr>
                  <a:t>hanno iniziato a lavorare dopo la </a:t>
                </a:r>
                <a:r>
                  <a:rPr lang="it-IT" sz="1200" u="none" dirty="0" smtClean="0">
                    <a:solidFill>
                      <a:srgbClr val="422E8D"/>
                    </a:solidFill>
                    <a:latin typeface="+mn-lt"/>
                  </a:rPr>
                  <a:t>specializzazione</a:t>
                </a:r>
                <a:endParaRPr lang="it-IT" sz="1200" u="none" dirty="0">
                  <a:solidFill>
                    <a:srgbClr val="422E8D"/>
                  </a:solidFill>
                  <a:latin typeface="+mn-lt"/>
                </a:endParaRPr>
              </a:p>
            </p:txBody>
          </p:sp>
          <p:sp>
            <p:nvSpPr>
              <p:cNvPr id="39" name="AutoShape 40"/>
              <p:cNvSpPr>
                <a:spLocks noChangeAspect="1" noChangeArrowheads="1"/>
              </p:cNvSpPr>
              <p:nvPr/>
            </p:nvSpPr>
            <p:spPr bwMode="auto">
              <a:xfrm>
                <a:off x="930" y="4074"/>
                <a:ext cx="57" cy="57"/>
              </a:xfrm>
              <a:prstGeom prst="flowChartConnector">
                <a:avLst/>
              </a:prstGeom>
              <a:gradFill rotWithShape="1">
                <a:gsLst>
                  <a:gs pos="0">
                    <a:srgbClr val="3366FF">
                      <a:gamma/>
                      <a:shade val="66275"/>
                      <a:invGamma/>
                    </a:srgbClr>
                  </a:gs>
                  <a:gs pos="100000">
                    <a:srgbClr val="3366FF">
                      <a:alpha val="98000"/>
                    </a:srgbClr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rgbClr val="422E8D"/>
                  </a:solidFill>
                  <a:latin typeface="+mn-lt"/>
                </a:endParaRPr>
              </a:p>
            </p:txBody>
          </p:sp>
        </p:grpSp>
        <p:grpSp>
          <p:nvGrpSpPr>
            <p:cNvPr id="32" name="Group 41"/>
            <p:cNvGrpSpPr>
              <a:grpSpLocks/>
            </p:cNvGrpSpPr>
            <p:nvPr/>
          </p:nvGrpSpPr>
          <p:grpSpPr bwMode="auto">
            <a:xfrm>
              <a:off x="930" y="3882"/>
              <a:ext cx="3356" cy="174"/>
              <a:chOff x="930" y="3881"/>
              <a:chExt cx="3356" cy="174"/>
            </a:xfrm>
          </p:grpSpPr>
          <p:sp>
            <p:nvSpPr>
              <p:cNvPr id="36" name="Text Box 42"/>
              <p:cNvSpPr txBox="1">
                <a:spLocks noChangeArrowheads="1"/>
              </p:cNvSpPr>
              <p:nvPr/>
            </p:nvSpPr>
            <p:spPr bwMode="auto">
              <a:xfrm>
                <a:off x="986" y="3881"/>
                <a:ext cx="3300" cy="174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 eaLnBrk="0" hangingPunct="0">
                  <a:spcBef>
                    <a:spcPct val="10000"/>
                  </a:spcBef>
                </a:pPr>
                <a:r>
                  <a:rPr lang="it-IT" sz="1200" u="none" dirty="0">
                    <a:solidFill>
                      <a:srgbClr val="422E8D"/>
                    </a:solidFill>
                    <a:latin typeface="+mn-lt"/>
                  </a:rPr>
                  <a:t>non proseguono il lavoro iniziato prima della </a:t>
                </a:r>
                <a:r>
                  <a:rPr lang="it-IT" sz="1200" u="none" dirty="0" smtClean="0">
                    <a:solidFill>
                      <a:srgbClr val="422E8D"/>
                    </a:solidFill>
                    <a:latin typeface="+mn-lt"/>
                  </a:rPr>
                  <a:t>specializzazione</a:t>
                </a:r>
                <a:endParaRPr lang="it-IT" sz="1200" u="none" dirty="0">
                  <a:solidFill>
                    <a:srgbClr val="422E8D"/>
                  </a:solidFill>
                  <a:latin typeface="+mn-lt"/>
                </a:endParaRPr>
              </a:p>
            </p:txBody>
          </p:sp>
          <p:sp>
            <p:nvSpPr>
              <p:cNvPr id="37" name="AutoShape 43"/>
              <p:cNvSpPr>
                <a:spLocks noChangeAspect="1" noChangeArrowheads="1"/>
              </p:cNvSpPr>
              <p:nvPr/>
            </p:nvSpPr>
            <p:spPr bwMode="auto">
              <a:xfrm>
                <a:off x="930" y="3944"/>
                <a:ext cx="57" cy="57"/>
              </a:xfrm>
              <a:prstGeom prst="flowChartConnector">
                <a:avLst/>
              </a:prstGeom>
              <a:gradFill rotWithShape="1">
                <a:gsLst>
                  <a:gs pos="0">
                    <a:srgbClr val="CCFFFF">
                      <a:gamma/>
                      <a:shade val="66275"/>
                      <a:invGamma/>
                    </a:srgbClr>
                  </a:gs>
                  <a:gs pos="100000">
                    <a:srgbClr val="CCFFFF"/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0"/>
                  </a:spcBef>
                </a:pPr>
                <a:endParaRPr lang="en-US" sz="1200" u="none">
                  <a:solidFill>
                    <a:srgbClr val="422E8D"/>
                  </a:solidFill>
                  <a:latin typeface="+mn-lt"/>
                </a:endParaRPr>
              </a:p>
            </p:txBody>
          </p:sp>
        </p:grpSp>
      </p:grpSp>
      <p:sp>
        <p:nvSpPr>
          <p:cNvPr id="20" name="Segnaposto data 1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6</a:t>
            </a:fld>
            <a:endParaRPr lang="it-IT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4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7" grpId="0">
        <p:bldAsOne/>
      </p:bldGraphic>
      <p:bldP spid="4446225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Object 5"/>
          <p:cNvGraphicFramePr>
            <a:graphicFrameLocks noChangeAspect="1"/>
          </p:cNvGraphicFramePr>
          <p:nvPr/>
        </p:nvGraphicFramePr>
        <p:xfrm>
          <a:off x="2071669" y="1075636"/>
          <a:ext cx="6676793" cy="4728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Titolo 3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it-IT" dirty="0" smtClean="0"/>
              <a:t>Tipologia dell’attività lavorativa</a:t>
            </a:r>
            <a:endParaRPr lang="it-IT" dirty="0"/>
          </a:p>
        </p:txBody>
      </p:sp>
      <p:sp>
        <p:nvSpPr>
          <p:cNvPr id="43" name="Segnaposto testo 4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36" name="Gruppo 35"/>
          <p:cNvGrpSpPr/>
          <p:nvPr/>
        </p:nvGrpSpPr>
        <p:grpSpPr>
          <a:xfrm>
            <a:off x="1185068" y="4653136"/>
            <a:ext cx="2450828" cy="1897572"/>
            <a:chOff x="1185068" y="4741010"/>
            <a:chExt cx="2450828" cy="1897572"/>
          </a:xfrm>
        </p:grpSpPr>
        <p:grpSp>
          <p:nvGrpSpPr>
            <p:cNvPr id="9" name="Gruppo 76"/>
            <p:cNvGrpSpPr/>
            <p:nvPr/>
          </p:nvGrpSpPr>
          <p:grpSpPr>
            <a:xfrm>
              <a:off x="1191319" y="5671990"/>
              <a:ext cx="1796506" cy="276999"/>
              <a:chOff x="1422400" y="5919788"/>
              <a:chExt cx="1796506" cy="276999"/>
            </a:xfrm>
          </p:grpSpPr>
          <p:sp>
            <p:nvSpPr>
              <p:cNvPr id="108" name="AutoShape 148"/>
              <p:cNvSpPr>
                <a:spLocks noChangeAspect="1" noChangeArrowheads="1"/>
              </p:cNvSpPr>
              <p:nvPr/>
            </p:nvSpPr>
            <p:spPr bwMode="auto">
              <a:xfrm>
                <a:off x="1422400" y="6011863"/>
                <a:ext cx="90488" cy="90488"/>
              </a:xfrm>
              <a:prstGeom prst="flowChartConnector">
                <a:avLst/>
              </a:prstGeom>
              <a:solidFill>
                <a:srgbClr val="FFB60B"/>
              </a:soli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u="none" strike="noStrike" kern="0" cap="none" spc="0" normalizeH="0" baseline="0" noProof="0">
                  <a:ln>
                    <a:noFill/>
                  </a:ln>
                  <a:solidFill>
                    <a:srgbClr val="422E8D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  <p:sp>
            <p:nvSpPr>
              <p:cNvPr id="109" name="Text Box 149"/>
              <p:cNvSpPr txBox="1">
                <a:spLocks noChangeArrowheads="1"/>
              </p:cNvSpPr>
              <p:nvPr/>
            </p:nvSpPr>
            <p:spPr bwMode="auto">
              <a:xfrm>
                <a:off x="1527176" y="5919788"/>
                <a:ext cx="1691730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1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n-lt"/>
                  </a:rPr>
                  <a:t>parasubordinato</a:t>
                </a:r>
                <a:endParaRPr kumimoji="0" lang="it-IT" sz="1200" b="0" u="none" strike="noStrike" kern="0" cap="none" spc="0" normalizeH="0" baseline="0" noProof="0" dirty="0">
                  <a:ln>
                    <a:noFill/>
                  </a:ln>
                  <a:solidFill>
                    <a:srgbClr val="422E8D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</p:grpSp>
        <p:grpSp>
          <p:nvGrpSpPr>
            <p:cNvPr id="35" name="Gruppo 34"/>
            <p:cNvGrpSpPr/>
            <p:nvPr/>
          </p:nvGrpSpPr>
          <p:grpSpPr>
            <a:xfrm>
              <a:off x="1185068" y="4741010"/>
              <a:ext cx="2450828" cy="1897572"/>
              <a:chOff x="1185068" y="4741010"/>
              <a:chExt cx="2450828" cy="1897572"/>
            </a:xfrm>
          </p:grpSpPr>
          <p:grpSp>
            <p:nvGrpSpPr>
              <p:cNvPr id="55" name="Gruppo 54"/>
              <p:cNvGrpSpPr/>
              <p:nvPr/>
            </p:nvGrpSpPr>
            <p:grpSpPr>
              <a:xfrm>
                <a:off x="1191319" y="4982398"/>
                <a:ext cx="2444577" cy="1656184"/>
                <a:chOff x="1191319" y="4756960"/>
                <a:chExt cx="2444577" cy="1656184"/>
              </a:xfrm>
            </p:grpSpPr>
            <p:grpSp>
              <p:nvGrpSpPr>
                <p:cNvPr id="2" name="Gruppo 74"/>
                <p:cNvGrpSpPr/>
                <p:nvPr/>
              </p:nvGrpSpPr>
              <p:grpSpPr>
                <a:xfrm>
                  <a:off x="1191319" y="4986824"/>
                  <a:ext cx="1652490" cy="276999"/>
                  <a:chOff x="1422400" y="5459413"/>
                  <a:chExt cx="1652490" cy="276999"/>
                </a:xfrm>
              </p:grpSpPr>
              <p:sp>
                <p:nvSpPr>
                  <p:cNvPr id="93" name="AutoShape 13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422400" y="5551488"/>
                    <a:ext cx="90488" cy="90488"/>
                  </a:xfrm>
                  <a:prstGeom prst="flowChartConnector">
                    <a:avLst/>
                  </a:prstGeom>
                  <a:solidFill>
                    <a:srgbClr val="FFFF00"/>
                  </a:soli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  <p:sp>
                <p:nvSpPr>
                  <p:cNvPr id="94" name="Text Box 1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7176" y="5459413"/>
                    <a:ext cx="1547714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l" defTabSz="914400" eaLnBrk="1" fontAlgn="auto" latinLnBrk="0" hangingPunct="1">
                      <a:lnSpc>
                        <a:spcPct val="100000"/>
                      </a:lnSpc>
                      <a:spcBef>
                        <a:spcPct val="100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j-lt"/>
                      </a:rPr>
                      <a:t>contratti formativi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</p:grpSp>
            <p:sp>
              <p:nvSpPr>
                <p:cNvPr id="90" name="AutoShape 130"/>
                <p:cNvSpPr>
                  <a:spLocks noChangeAspect="1" noChangeArrowheads="1"/>
                </p:cNvSpPr>
                <p:nvPr/>
              </p:nvSpPr>
              <p:spPr bwMode="auto">
                <a:xfrm>
                  <a:off x="1191319" y="5308763"/>
                  <a:ext cx="90488" cy="90488"/>
                </a:xfrm>
                <a:prstGeom prst="flowChartConnector">
                  <a:avLst/>
                </a:prstGeom>
                <a:solidFill>
                  <a:srgbClr val="4D0000"/>
                </a:solidFill>
                <a:ln w="12700" cap="sq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u="none" strike="noStrike" kern="0" cap="none" spc="0" normalizeH="0" baseline="0" noProof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j-lt"/>
                  </a:endParaRPr>
                </a:p>
              </p:txBody>
            </p:sp>
            <p:sp>
              <p:nvSpPr>
                <p:cNvPr id="91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1296094" y="5216688"/>
                  <a:ext cx="1475706" cy="27699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1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rPr>
                    <a:t>non standard</a:t>
                  </a:r>
                  <a:endParaRPr kumimoji="0" lang="it-IT" sz="1200" b="0" u="none" strike="noStrike" kern="0" cap="none" spc="0" normalizeH="0" baseline="0" noProof="0" dirty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j-lt"/>
                  </a:endParaRPr>
                </a:p>
              </p:txBody>
            </p:sp>
            <p:grpSp>
              <p:nvGrpSpPr>
                <p:cNvPr id="5" name="Gruppo 72"/>
                <p:cNvGrpSpPr/>
                <p:nvPr/>
              </p:nvGrpSpPr>
              <p:grpSpPr>
                <a:xfrm>
                  <a:off x="1191319" y="4756960"/>
                  <a:ext cx="1940521" cy="276999"/>
                  <a:chOff x="1422400" y="4997450"/>
                  <a:chExt cx="1940521" cy="276999"/>
                </a:xfrm>
              </p:grpSpPr>
              <p:sp>
                <p:nvSpPr>
                  <p:cNvPr id="96" name="AutoShape 1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422400" y="5089525"/>
                    <a:ext cx="90488" cy="90488"/>
                  </a:xfrm>
                  <a:prstGeom prst="flowChartConnector">
                    <a:avLst/>
                  </a:prstGeom>
                  <a:solidFill>
                    <a:srgbClr val="70E7F4"/>
                  </a:soli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  <p:sp>
                <p:nvSpPr>
                  <p:cNvPr id="97" name="Text Box 1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7175" y="4997450"/>
                    <a:ext cx="1835746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l" defTabSz="914400" eaLnBrk="1" fontAlgn="auto" latinLnBrk="0" hangingPunct="1">
                      <a:lnSpc>
                        <a:spcPct val="100000"/>
                      </a:lnSpc>
                      <a:spcBef>
                        <a:spcPct val="100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j-lt"/>
                      </a:rPr>
                      <a:t>tempo indeterminato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</p:grpSp>
            <p:grpSp>
              <p:nvGrpSpPr>
                <p:cNvPr id="6" name="Gruppo 78"/>
                <p:cNvGrpSpPr/>
                <p:nvPr/>
              </p:nvGrpSpPr>
              <p:grpSpPr>
                <a:xfrm>
                  <a:off x="1191319" y="5906280"/>
                  <a:ext cx="1984375" cy="276999"/>
                  <a:chOff x="1422400" y="6380163"/>
                  <a:chExt cx="1984375" cy="276999"/>
                </a:xfrm>
              </p:grpSpPr>
              <p:sp>
                <p:nvSpPr>
                  <p:cNvPr id="99" name="AutoShape 13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422400" y="6472238"/>
                    <a:ext cx="90488" cy="90488"/>
                  </a:xfrm>
                  <a:prstGeom prst="flowChartConnector">
                    <a:avLst/>
                  </a:prstGeom>
                  <a:solidFill>
                    <a:srgbClr val="008000"/>
                  </a:soli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  <p:sp>
                <p:nvSpPr>
                  <p:cNvPr id="100" name="Text Box 1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7175" y="6380163"/>
                    <a:ext cx="1879600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marL="0" marR="0" lvl="0" indent="0" algn="l" defTabSz="914400" eaLnBrk="1" fontAlgn="auto" latinLnBrk="0" hangingPunct="1">
                      <a:lnSpc>
                        <a:spcPct val="100000"/>
                      </a:lnSpc>
                      <a:spcBef>
                        <a:spcPct val="100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j-lt"/>
                      </a:rPr>
                      <a:t>senza contratto</a:t>
                    </a:r>
                  </a:p>
                </p:txBody>
              </p:sp>
            </p:grpSp>
            <p:grpSp>
              <p:nvGrpSpPr>
                <p:cNvPr id="7" name="Gruppo 77"/>
                <p:cNvGrpSpPr/>
                <p:nvPr/>
              </p:nvGrpSpPr>
              <p:grpSpPr>
                <a:xfrm>
                  <a:off x="1191319" y="5676416"/>
                  <a:ext cx="2301875" cy="276999"/>
                  <a:chOff x="1422400" y="6149975"/>
                  <a:chExt cx="2301875" cy="276999"/>
                </a:xfrm>
              </p:grpSpPr>
              <p:sp>
                <p:nvSpPr>
                  <p:cNvPr id="102" name="AutoShape 14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422400" y="6242050"/>
                    <a:ext cx="90488" cy="90488"/>
                  </a:xfrm>
                  <a:prstGeom prst="flowChartConnector">
                    <a:avLst/>
                  </a:prstGeom>
                  <a:solidFill>
                    <a:srgbClr val="FF0000"/>
                  </a:soli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  <p:sp>
                <p:nvSpPr>
                  <p:cNvPr id="103" name="Text Box 1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7175" y="6149975"/>
                    <a:ext cx="2197100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marL="0" marR="0" lvl="0" indent="0" algn="l" defTabSz="914400" eaLnBrk="1" fontAlgn="auto" latinLnBrk="0" hangingPunct="1">
                      <a:lnSpc>
                        <a:spcPct val="100000"/>
                      </a:lnSpc>
                      <a:spcBef>
                        <a:spcPct val="100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j-lt"/>
                      </a:rPr>
                      <a:t>altro </a:t>
                    </a:r>
                    <a:r>
                      <a:rPr kumimoji="0" lang="it-IT" sz="1200" b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j-lt"/>
                      </a:rPr>
                      <a:t>autonomo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</p:grpSp>
            <p:grpSp>
              <p:nvGrpSpPr>
                <p:cNvPr id="54" name="Gruppo 53"/>
                <p:cNvGrpSpPr/>
                <p:nvPr/>
              </p:nvGrpSpPr>
              <p:grpSpPr>
                <a:xfrm>
                  <a:off x="1191319" y="6136145"/>
                  <a:ext cx="2444577" cy="276999"/>
                  <a:chOff x="1191319" y="6136145"/>
                  <a:chExt cx="2444577" cy="276999"/>
                </a:xfrm>
              </p:grpSpPr>
              <p:sp>
                <p:nvSpPr>
                  <p:cNvPr id="106" name="Text Box 1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96094" y="6136145"/>
                    <a:ext cx="2339802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l" defTabSz="914400" eaLnBrk="1" fontAlgn="auto" latinLnBrk="0" hangingPunct="1">
                      <a:lnSpc>
                        <a:spcPct val="100000"/>
                      </a:lnSpc>
                      <a:spcBef>
                        <a:spcPct val="100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j-lt"/>
                      </a:rPr>
                      <a:t>formazione retribuita/non risp.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  <p:sp>
                <p:nvSpPr>
                  <p:cNvPr id="105" name="AutoShape 14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191319" y="6228220"/>
                    <a:ext cx="90488" cy="90488"/>
                  </a:xfrm>
                  <a:prstGeom prst="flowChartConnector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endParaRPr>
                  </a:p>
                </p:txBody>
              </p:sp>
            </p:grpSp>
          </p:grpSp>
          <p:grpSp>
            <p:nvGrpSpPr>
              <p:cNvPr id="34" name="Gruppo 33"/>
              <p:cNvGrpSpPr/>
              <p:nvPr/>
            </p:nvGrpSpPr>
            <p:grpSpPr>
              <a:xfrm>
                <a:off x="1185068" y="4741010"/>
                <a:ext cx="1874764" cy="276999"/>
                <a:chOff x="1185068" y="4741010"/>
                <a:chExt cx="1874764" cy="276999"/>
              </a:xfrm>
            </p:grpSpPr>
            <p:sp>
              <p:nvSpPr>
                <p:cNvPr id="52" name="AutoShape 136"/>
                <p:cNvSpPr>
                  <a:spLocks noChangeAspect="1" noChangeArrowheads="1"/>
                </p:cNvSpPr>
                <p:nvPr/>
              </p:nvSpPr>
              <p:spPr bwMode="auto">
                <a:xfrm>
                  <a:off x="1185068" y="4833085"/>
                  <a:ext cx="90488" cy="90488"/>
                </a:xfrm>
                <a:prstGeom prst="flowChartConnector">
                  <a:avLst/>
                </a:prstGeom>
                <a:gradFill flip="none" rotWithShape="1">
                  <a:gsLst>
                    <a:gs pos="0">
                      <a:srgbClr val="0D2B81"/>
                    </a:gs>
                    <a:gs pos="50000">
                      <a:srgbClr val="3366FF">
                        <a:shade val="67500"/>
                        <a:satMod val="115000"/>
                      </a:srgbClr>
                    </a:gs>
                    <a:gs pos="100000">
                      <a:srgbClr val="3366FF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12700" cap="sq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u="none" strike="noStrike" kern="0" cap="none" spc="0" normalizeH="0" baseline="0" noProof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j-lt"/>
                  </a:endParaRPr>
                </a:p>
              </p:txBody>
            </p:sp>
            <p:sp>
              <p:nvSpPr>
                <p:cNvPr id="58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1300003" y="4741010"/>
                  <a:ext cx="1759829" cy="27699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1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j-lt"/>
                    </a:rPr>
                    <a:t>autonomo effettivo</a:t>
                  </a:r>
                  <a:endParaRPr kumimoji="0" lang="it-IT" sz="1200" b="0" u="none" strike="noStrike" kern="0" cap="none" spc="0" normalizeH="0" baseline="0" noProof="0" dirty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j-lt"/>
                  </a:endParaRPr>
                </a:p>
              </p:txBody>
            </p:sp>
          </p:grpSp>
        </p:grpSp>
      </p:grpSp>
      <p:sp>
        <p:nvSpPr>
          <p:cNvPr id="63" name="Text Box 17"/>
          <p:cNvSpPr txBox="1">
            <a:spLocks noChangeArrowheads="1"/>
          </p:cNvSpPr>
          <p:nvPr/>
        </p:nvSpPr>
        <p:spPr bwMode="auto">
          <a:xfrm rot="16200000">
            <a:off x="2059563" y="3744967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 rot="16200000">
            <a:off x="2059563" y="2264534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 rot="16200000">
            <a:off x="2059563" y="1330260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6" name="Segnaposto testo 6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7" name="Segnaposto testo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dirty="0"/>
          </a:p>
        </p:txBody>
      </p:sp>
      <p:sp>
        <p:nvSpPr>
          <p:cNvPr id="38" name="Segnaposto data 3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39" name="Segnaposto numero diapositiva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7</a:t>
            </a:fld>
            <a:endParaRPr lang="it-IT" dirty="0"/>
          </a:p>
        </p:txBody>
      </p:sp>
      <p:sp>
        <p:nvSpPr>
          <p:cNvPr id="40" name="Segnaposto piè di pagina 3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8" grpId="0">
        <p:bldAsOne/>
      </p:bldGraphic>
      <p:bldP spid="63" grpId="0"/>
      <p:bldP spid="64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Object 5"/>
          <p:cNvGraphicFramePr>
            <a:graphicFrameLocks noChangeAspect="1"/>
          </p:cNvGraphicFramePr>
          <p:nvPr/>
        </p:nvGraphicFramePr>
        <p:xfrm>
          <a:off x="2071669" y="1075636"/>
          <a:ext cx="6676793" cy="4728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Titolo 3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it-IT" dirty="0" smtClean="0"/>
              <a:t>Guadagno mensile netto</a:t>
            </a:r>
            <a:endParaRPr lang="it-IT" dirty="0"/>
          </a:p>
        </p:txBody>
      </p:sp>
      <p:sp>
        <p:nvSpPr>
          <p:cNvPr id="43" name="Segnaposto testo 4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1100" dirty="0" smtClean="0"/>
              <a:t>valori medi</a:t>
            </a:r>
            <a:br>
              <a:rPr lang="it-IT" sz="1100" dirty="0" smtClean="0"/>
            </a:br>
            <a:r>
              <a:rPr lang="it-IT" sz="1100" dirty="0" smtClean="0"/>
              <a:t>in euro</a:t>
            </a:r>
            <a:endParaRPr lang="it-IT" sz="1100" dirty="0"/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 rot="16200000">
            <a:off x="2059563" y="3744967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 rot="16200000">
            <a:off x="2059563" y="2264534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 rot="16200000">
            <a:off x="2059563" y="1330260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7" name="Segnaposto testo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8</a:t>
            </a:fld>
            <a:endParaRPr lang="it-IT" dirty="0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8" grpId="0">
        <p:bldAsOne/>
      </p:bldGraphic>
      <p:bldP spid="63" grpId="0"/>
      <p:bldP spid="64" grpId="0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Object 5"/>
          <p:cNvGraphicFramePr>
            <a:graphicFrameLocks noChangeAspect="1"/>
          </p:cNvGraphicFramePr>
          <p:nvPr/>
        </p:nvGraphicFramePr>
        <p:xfrm>
          <a:off x="2071669" y="1075636"/>
          <a:ext cx="6676793" cy="4728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Titolo 3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it-IT" dirty="0" smtClean="0"/>
              <a:t>Professione svolta</a:t>
            </a:r>
            <a:endParaRPr lang="it-IT" dirty="0"/>
          </a:p>
        </p:txBody>
      </p:sp>
      <p:sp>
        <p:nvSpPr>
          <p:cNvPr id="43" name="Segnaposto testo 4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30" name="Gruppo 29"/>
          <p:cNvGrpSpPr/>
          <p:nvPr/>
        </p:nvGrpSpPr>
        <p:grpSpPr>
          <a:xfrm>
            <a:off x="1212984" y="5229200"/>
            <a:ext cx="4799176" cy="1302846"/>
            <a:chOff x="1212984" y="5301208"/>
            <a:chExt cx="4799176" cy="1302846"/>
          </a:xfrm>
        </p:grpSpPr>
        <p:grpSp>
          <p:nvGrpSpPr>
            <p:cNvPr id="5" name="Gruppo 78"/>
            <p:cNvGrpSpPr/>
            <p:nvPr/>
          </p:nvGrpSpPr>
          <p:grpSpPr>
            <a:xfrm>
              <a:off x="1217953" y="6129778"/>
              <a:ext cx="2129911" cy="276999"/>
              <a:chOff x="1422400" y="6353529"/>
              <a:chExt cx="2129911" cy="276999"/>
            </a:xfrm>
          </p:grpSpPr>
          <p:sp>
            <p:nvSpPr>
              <p:cNvPr id="99" name="AutoShape 139"/>
              <p:cNvSpPr>
                <a:spLocks noChangeAspect="1" noChangeArrowheads="1"/>
              </p:cNvSpPr>
              <p:nvPr/>
            </p:nvSpPr>
            <p:spPr bwMode="auto">
              <a:xfrm>
                <a:off x="1422400" y="6445604"/>
                <a:ext cx="90488" cy="90488"/>
              </a:xfrm>
              <a:prstGeom prst="flowChartConnector">
                <a:avLst/>
              </a:prstGeom>
              <a:gradFill>
                <a:gsLst>
                  <a:gs pos="0">
                    <a:srgbClr val="FFB70B"/>
                  </a:gs>
                  <a:gs pos="50000">
                    <a:srgbClr val="FFB70B">
                      <a:lumMod val="60000"/>
                      <a:lumOff val="40000"/>
                    </a:srgbClr>
                  </a:gs>
                  <a:gs pos="100000">
                    <a:srgbClr val="FFB70B"/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u="none" strike="noStrike" kern="0" cap="none" spc="0" normalizeH="0" baseline="0" noProof="0">
                  <a:ln>
                    <a:noFill/>
                  </a:ln>
                  <a:solidFill>
                    <a:srgbClr val="422E8D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  <p:sp>
            <p:nvSpPr>
              <p:cNvPr id="100" name="Text Box 140"/>
              <p:cNvSpPr txBox="1">
                <a:spLocks noChangeArrowheads="1"/>
              </p:cNvSpPr>
              <p:nvPr/>
            </p:nvSpPr>
            <p:spPr bwMode="auto">
              <a:xfrm>
                <a:off x="1527175" y="6353529"/>
                <a:ext cx="2025136" cy="276999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lvl="0" fontAlgn="auto">
                  <a:spcBef>
                    <a:spcPct val="10000"/>
                  </a:spcBef>
                  <a:spcAft>
                    <a:spcPts val="0"/>
                  </a:spcAft>
                  <a:defRPr/>
                </a:pPr>
                <a:r>
                  <a:rPr lang="it-IT" sz="1200" kern="0" dirty="0" smtClean="0">
                    <a:solidFill>
                      <a:srgbClr val="422E8D"/>
                    </a:solidFill>
                    <a:latin typeface="+mn-lt"/>
                  </a:rPr>
                  <a:t>Addetti agli affari generali</a:t>
                </a:r>
                <a:endParaRPr kumimoji="0" lang="it-IT" sz="1200" b="0" u="none" strike="noStrike" kern="0" cap="none" spc="0" normalizeH="0" baseline="0" noProof="0" dirty="0">
                  <a:ln>
                    <a:noFill/>
                  </a:ln>
                  <a:solidFill>
                    <a:srgbClr val="422E8D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</p:grpSp>
        <p:grpSp>
          <p:nvGrpSpPr>
            <p:cNvPr id="29" name="Gruppo 28"/>
            <p:cNvGrpSpPr/>
            <p:nvPr/>
          </p:nvGrpSpPr>
          <p:grpSpPr>
            <a:xfrm>
              <a:off x="1212984" y="5301208"/>
              <a:ext cx="4799176" cy="1302846"/>
              <a:chOff x="1212984" y="5335736"/>
              <a:chExt cx="4799176" cy="1302846"/>
            </a:xfrm>
          </p:grpSpPr>
          <p:grpSp>
            <p:nvGrpSpPr>
              <p:cNvPr id="4" name="Gruppo 72"/>
              <p:cNvGrpSpPr/>
              <p:nvPr/>
            </p:nvGrpSpPr>
            <p:grpSpPr>
              <a:xfrm>
                <a:off x="1217953" y="5540905"/>
                <a:ext cx="2301875" cy="276999"/>
                <a:chOff x="1422400" y="4997450"/>
                <a:chExt cx="2301875" cy="276999"/>
              </a:xfrm>
            </p:grpSpPr>
            <p:sp>
              <p:nvSpPr>
                <p:cNvPr id="96" name="AutoShape 136"/>
                <p:cNvSpPr>
                  <a:spLocks noChangeAspect="1" noChangeArrowheads="1"/>
                </p:cNvSpPr>
                <p:nvPr/>
              </p:nvSpPr>
              <p:spPr bwMode="auto">
                <a:xfrm>
                  <a:off x="1422400" y="5089525"/>
                  <a:ext cx="90488" cy="90488"/>
                </a:xfrm>
                <a:prstGeom prst="flowChartConnector">
                  <a:avLst/>
                </a:prstGeom>
                <a:gradFill>
                  <a:gsLst>
                    <a:gs pos="0">
                      <a:srgbClr val="FF6600"/>
                    </a:gs>
                    <a:gs pos="50000">
                      <a:srgbClr val="FF9966"/>
                    </a:gs>
                    <a:gs pos="100000">
                      <a:srgbClr val="FF6600"/>
                    </a:gs>
                  </a:gsLst>
                  <a:lin ang="5400000" scaled="1"/>
                </a:gradFill>
                <a:ln w="12700" cap="sq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u="none" strike="noStrike" kern="0" cap="none" spc="0" normalizeH="0" baseline="0" noProof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n-lt"/>
                  </a:endParaRPr>
                </a:p>
              </p:txBody>
            </p:sp>
            <p:sp>
              <p:nvSpPr>
                <p:cNvPr id="97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1527175" y="4997450"/>
                  <a:ext cx="2197100" cy="27699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>
                  <a:spAutoFit/>
                </a:bodyPr>
                <a:lstStyle/>
                <a:p>
                  <a:pPr lvl="0" fontAlgn="auto">
                    <a:spcBef>
                      <a:spcPct val="10000"/>
                    </a:spcBef>
                    <a:spcAft>
                      <a:spcPts val="0"/>
                    </a:spcAft>
                    <a:defRPr/>
                  </a:pPr>
                  <a:r>
                    <a:rPr lang="it-IT" sz="1200" kern="0" dirty="0" smtClean="0">
                      <a:solidFill>
                        <a:srgbClr val="422E8D"/>
                      </a:solidFill>
                      <a:latin typeface="+mn-lt"/>
                    </a:rPr>
                    <a:t>Avvocati</a:t>
                  </a:r>
                  <a:endParaRPr kumimoji="0" lang="it-IT" sz="1400" b="0" u="none" strike="noStrike" kern="0" cap="none" spc="0" normalizeH="0" baseline="0" noProof="0" dirty="0">
                    <a:ln>
                      <a:noFill/>
                    </a:ln>
                    <a:solidFill>
                      <a:srgbClr val="422E8D"/>
                    </a:solidFill>
                    <a:effectLst/>
                    <a:uLnTx/>
                    <a:uFillTx/>
                    <a:latin typeface="+mn-lt"/>
                  </a:endParaRPr>
                </a:p>
              </p:txBody>
            </p:sp>
          </p:grpSp>
          <p:grpSp>
            <p:nvGrpSpPr>
              <p:cNvPr id="28" name="Gruppo 27"/>
              <p:cNvGrpSpPr/>
              <p:nvPr/>
            </p:nvGrpSpPr>
            <p:grpSpPr>
              <a:xfrm>
                <a:off x="1212984" y="5335736"/>
                <a:ext cx="4799176" cy="1302846"/>
                <a:chOff x="1212984" y="5335736"/>
                <a:chExt cx="4799176" cy="1302846"/>
              </a:xfrm>
            </p:grpSpPr>
            <p:grpSp>
              <p:nvGrpSpPr>
                <p:cNvPr id="3" name="Gruppo 74"/>
                <p:cNvGrpSpPr/>
                <p:nvPr/>
              </p:nvGrpSpPr>
              <p:grpSpPr>
                <a:xfrm>
                  <a:off x="1217953" y="5746074"/>
                  <a:ext cx="2489952" cy="276999"/>
                  <a:chOff x="1422400" y="5459413"/>
                  <a:chExt cx="2489952" cy="276999"/>
                </a:xfrm>
              </p:grpSpPr>
              <p:sp>
                <p:nvSpPr>
                  <p:cNvPr id="93" name="AutoShape 13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422400" y="5551488"/>
                    <a:ext cx="90488" cy="90488"/>
                  </a:xfrm>
                  <a:prstGeom prst="flowChartConnector">
                    <a:avLst/>
                  </a:prstGeom>
                  <a:gradFill>
                    <a:gsLst>
                      <a:gs pos="0">
                        <a:srgbClr val="0070C0"/>
                      </a:gs>
                      <a:gs pos="50000">
                        <a:srgbClr val="00B0F0"/>
                      </a:gs>
                      <a:gs pos="100000">
                        <a:srgbClr val="0070C0"/>
                      </a:gs>
                    </a:gsLst>
                    <a:lin ang="5400000" scaled="1"/>
                  </a:gra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Trebuchet MS" pitchFamily="34" charset="0"/>
                    </a:endParaRPr>
                  </a:p>
                </p:txBody>
              </p:sp>
              <p:sp>
                <p:nvSpPr>
                  <p:cNvPr id="94" name="Text Box 1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7176" y="5459413"/>
                    <a:ext cx="2385176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lvl="0" fontAlgn="auto">
                      <a:spcBef>
                        <a:spcPct val="10000"/>
                      </a:spcBef>
                      <a:spcAft>
                        <a:spcPts val="0"/>
                      </a:spcAft>
                      <a:defRPr/>
                    </a:pPr>
                    <a:r>
                      <a:rPr lang="it-IT" sz="1200" kern="0" dirty="0" smtClean="0">
                        <a:solidFill>
                          <a:srgbClr val="422E8D"/>
                        </a:solidFill>
                        <a:latin typeface="Trebuchet MS" pitchFamily="34" charset="0"/>
                      </a:rPr>
                      <a:t>Magistrati e altre professioni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Trebuchet MS" pitchFamily="34" charset="0"/>
                    </a:endParaRPr>
                  </a:p>
                </p:txBody>
              </p:sp>
            </p:grpSp>
            <p:grpSp>
              <p:nvGrpSpPr>
                <p:cNvPr id="6" name="Gruppo 77"/>
                <p:cNvGrpSpPr/>
                <p:nvPr/>
              </p:nvGrpSpPr>
              <p:grpSpPr>
                <a:xfrm>
                  <a:off x="1217953" y="5951243"/>
                  <a:ext cx="4794207" cy="276999"/>
                  <a:chOff x="1422400" y="6149975"/>
                  <a:chExt cx="4794207" cy="276999"/>
                </a:xfrm>
              </p:grpSpPr>
              <p:sp>
                <p:nvSpPr>
                  <p:cNvPr id="102" name="AutoShape 14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422400" y="6242050"/>
                    <a:ext cx="90488" cy="90488"/>
                  </a:xfrm>
                  <a:prstGeom prst="flowChartConnector">
                    <a:avLst/>
                  </a:prstGeom>
                  <a:gradFill>
                    <a:gsLst>
                      <a:gs pos="0">
                        <a:srgbClr val="0000CC"/>
                      </a:gs>
                      <a:gs pos="50000">
                        <a:srgbClr val="0000FF"/>
                      </a:gs>
                      <a:gs pos="100000">
                        <a:srgbClr val="0000CC"/>
                      </a:gs>
                    </a:gsLst>
                    <a:lin ang="5400000" scaled="1"/>
                  </a:gra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n-lt"/>
                    </a:endParaRPr>
                  </a:p>
                </p:txBody>
              </p:sp>
              <p:sp>
                <p:nvSpPr>
                  <p:cNvPr id="103" name="Text Box 1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7175" y="6149975"/>
                    <a:ext cx="4689432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lvl="0" fontAlgn="auto">
                      <a:spcBef>
                        <a:spcPct val="10000"/>
                      </a:spcBef>
                      <a:spcAft>
                        <a:spcPts val="0"/>
                      </a:spcAft>
                      <a:defRPr/>
                    </a:pPr>
                    <a:r>
                      <a:rPr lang="it-IT" sz="1200" kern="0" dirty="0" smtClean="0">
                        <a:solidFill>
                          <a:srgbClr val="422E8D"/>
                        </a:solidFill>
                        <a:latin typeface="+mn-lt"/>
                      </a:rPr>
                      <a:t>Professioni tecniche, esecutive nel lavoro d'ufficio e forze armate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n-lt"/>
                    </a:endParaRPr>
                  </a:p>
                </p:txBody>
              </p:sp>
            </p:grpSp>
            <p:grpSp>
              <p:nvGrpSpPr>
                <p:cNvPr id="7" name="Gruppo 53"/>
                <p:cNvGrpSpPr/>
                <p:nvPr/>
              </p:nvGrpSpPr>
              <p:grpSpPr>
                <a:xfrm>
                  <a:off x="1217953" y="6361583"/>
                  <a:ext cx="2777983" cy="276999"/>
                  <a:chOff x="1191319" y="6136145"/>
                  <a:chExt cx="2777983" cy="276999"/>
                </a:xfrm>
              </p:grpSpPr>
              <p:sp>
                <p:nvSpPr>
                  <p:cNvPr id="106" name="Text Box 1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96094" y="6136145"/>
                    <a:ext cx="2673208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l" defTabSz="914400" eaLnBrk="1" fontAlgn="auto" latinLnBrk="0" hangingPunct="1">
                      <a:lnSpc>
                        <a:spcPct val="100000"/>
                      </a:lnSpc>
                      <a:spcBef>
                        <a:spcPct val="100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it-IT" sz="1200" kern="0" dirty="0" smtClean="0">
                        <a:solidFill>
                          <a:srgbClr val="422E8D"/>
                        </a:solidFill>
                        <a:latin typeface="+mn-lt"/>
                      </a:rPr>
                      <a:t>F</a:t>
                    </a:r>
                    <a:r>
                      <a:rPr kumimoji="0" lang="it-IT" sz="1200" b="0" u="none" strike="noStrike" kern="0" cap="none" spc="0" normalizeH="0" baseline="0" noProof="0" dirty="0" err="1" smtClean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n-lt"/>
                      </a:rPr>
                      <a:t>ormazione</a:t>
                    </a:r>
                    <a:r>
                      <a:rPr kumimoji="0" lang="it-IT" sz="1200" b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22E8D"/>
                        </a:solidFill>
                        <a:effectLst/>
                        <a:uLnTx/>
                        <a:uFillTx/>
                        <a:latin typeface="+mn-lt"/>
                      </a:rPr>
                      <a:t> retribuita/non risponde</a:t>
                    </a:r>
                    <a:endParaRPr kumimoji="0" lang="it-IT" sz="12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n-lt"/>
                    </a:endParaRPr>
                  </a:p>
                </p:txBody>
              </p:sp>
              <p:sp>
                <p:nvSpPr>
                  <p:cNvPr id="105" name="AutoShape 14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191319" y="6228220"/>
                    <a:ext cx="90488" cy="90488"/>
                  </a:xfrm>
                  <a:prstGeom prst="flowChartConnector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n-lt"/>
                    </a:endParaRPr>
                  </a:p>
                </p:txBody>
              </p:sp>
            </p:grpSp>
            <p:grpSp>
              <p:nvGrpSpPr>
                <p:cNvPr id="34" name="Gruppo 33"/>
                <p:cNvGrpSpPr/>
                <p:nvPr/>
              </p:nvGrpSpPr>
              <p:grpSpPr>
                <a:xfrm>
                  <a:off x="1212984" y="5335736"/>
                  <a:ext cx="2782952" cy="276999"/>
                  <a:chOff x="1195228" y="4741010"/>
                  <a:chExt cx="2782952" cy="276999"/>
                </a:xfrm>
              </p:grpSpPr>
              <p:sp>
                <p:nvSpPr>
                  <p:cNvPr id="52" name="AutoShape 1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195228" y="4833085"/>
                    <a:ext cx="90488" cy="90488"/>
                  </a:xfrm>
                  <a:prstGeom prst="flowChartConnector">
                    <a:avLst/>
                  </a:prstGeom>
                  <a:gradFill>
                    <a:gsLst>
                      <a:gs pos="0">
                        <a:srgbClr val="422E8D"/>
                      </a:gs>
                      <a:gs pos="50000">
                        <a:srgbClr val="816CCF">
                          <a:lumMod val="75000"/>
                        </a:srgbClr>
                      </a:gs>
                      <a:gs pos="100000">
                        <a:srgbClr val="422EBF"/>
                      </a:gs>
                    </a:gsLst>
                    <a:lin ang="5400000" scaled="1"/>
                  </a:gradFill>
                  <a:ln w="12700" cap="sq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200" b="0" u="none" strike="noStrike" kern="0" cap="none" spc="0" normalizeH="0" baseline="0" noProof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n-lt"/>
                    </a:endParaRPr>
                  </a:p>
                </p:txBody>
              </p:sp>
              <p:sp>
                <p:nvSpPr>
                  <p:cNvPr id="58" name="Text Box 1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0002" y="4741010"/>
                    <a:ext cx="2678178" cy="276999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lvl="0" fontAlgn="auto">
                      <a:spcBef>
                        <a:spcPct val="10000"/>
                      </a:spcBef>
                      <a:spcAft>
                        <a:spcPts val="0"/>
                      </a:spcAft>
                      <a:defRPr/>
                    </a:pPr>
                    <a:r>
                      <a:rPr lang="it-IT" sz="1200" kern="0" dirty="0" smtClean="0">
                        <a:solidFill>
                          <a:srgbClr val="422E8D"/>
                        </a:solidFill>
                        <a:latin typeface="+mn-lt"/>
                      </a:rPr>
                      <a:t>Specialisti gestione Pubblica Amm.</a:t>
                    </a:r>
                    <a:endParaRPr kumimoji="0" lang="it-IT" sz="1400" b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22E8D"/>
                      </a:solidFill>
                      <a:effectLst/>
                      <a:uLnTx/>
                      <a:uFillTx/>
                      <a:latin typeface="+mn-lt"/>
                    </a:endParaRPr>
                  </a:p>
                </p:txBody>
              </p:sp>
            </p:grpSp>
          </p:grpSp>
        </p:grpSp>
      </p:grpSp>
      <p:sp>
        <p:nvSpPr>
          <p:cNvPr id="63" name="Text Box 17"/>
          <p:cNvSpPr txBox="1">
            <a:spLocks noChangeArrowheads="1"/>
          </p:cNvSpPr>
          <p:nvPr/>
        </p:nvSpPr>
        <p:spPr bwMode="auto">
          <a:xfrm rot="16200000">
            <a:off x="2059563" y="3744967"/>
            <a:ext cx="1037618" cy="5847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Percorso studio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 rot="16200000">
            <a:off x="2059563" y="2264534"/>
            <a:ext cx="1037618" cy="83099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>
                <a:solidFill>
                  <a:schemeClr val="tx2"/>
                </a:solidFill>
                <a:latin typeface="+mn-lt"/>
              </a:rPr>
              <a:t>Anno </a:t>
            </a: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diploma spec.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 rot="16200000">
            <a:off x="2059563" y="1330260"/>
            <a:ext cx="1037618" cy="33855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1600" b="1" u="none" dirty="0" smtClean="0">
                <a:solidFill>
                  <a:schemeClr val="tx2"/>
                </a:solidFill>
                <a:latin typeface="+mn-lt"/>
              </a:rPr>
              <a:t>Genere</a:t>
            </a:r>
            <a:endParaRPr lang="it-IT" sz="1600" b="1" u="non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6" name="Segnaposto testo 6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7" name="Segnaposto testo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1100" dirty="0" smtClean="0"/>
              <a:t>DIPLOMATI SCUOLA </a:t>
            </a:r>
            <a:r>
              <a:rPr lang="it-IT" sz="1100" dirty="0" err="1" smtClean="0"/>
              <a:t>DI</a:t>
            </a:r>
            <a:r>
              <a:rPr lang="it-IT" sz="1100" dirty="0" smtClean="0"/>
              <a:t> SPECIALIZZ.</a:t>
            </a:r>
          </a:p>
          <a:p>
            <a:endParaRPr lang="it-IT" sz="1100" dirty="0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19/06/2013</a:t>
            </a:r>
            <a:endParaRPr lang="it-IT" dirty="0"/>
          </a:p>
        </p:txBody>
      </p:sp>
      <p:sp>
        <p:nvSpPr>
          <p:cNvPr id="32" name="Segnaposto numero diapositiva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12187-104A-4083-9F61-4FD6E14131D8}" type="slidenum">
              <a:rPr lang="it-IT" smtClean="0"/>
              <a:pPr>
                <a:defRPr/>
              </a:pPr>
              <a:t>9</a:t>
            </a:fld>
            <a:endParaRPr lang="it-IT" dirty="0"/>
          </a:p>
        </p:txBody>
      </p:sp>
      <p:sp>
        <p:nvSpPr>
          <p:cNvPr id="35" name="Segnaposto piè di pagina 3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Consorzio AlmaLaurea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8" grpId="0">
        <p:bldAsOne/>
      </p:bldGraphic>
      <p:bldP spid="63" grpId="0"/>
      <p:bldP spid="64" grpId="0"/>
      <p:bldP spid="65" grpId="0"/>
    </p:bldLst>
  </p:timing>
</p:sld>
</file>

<file path=ppt/theme/theme1.xml><?xml version="1.0" encoding="utf-8"?>
<a:theme xmlns:a="http://schemas.openxmlformats.org/drawingml/2006/main" name="layout_nuovo_modello5">
  <a:themeElements>
    <a:clrScheme name="Palette AlmaLaurea">
      <a:dk1>
        <a:srgbClr val="000000"/>
      </a:dk1>
      <a:lt1>
        <a:srgbClr val="FFFFFF"/>
      </a:lt1>
      <a:dk2>
        <a:srgbClr val="422E8D"/>
      </a:dk2>
      <a:lt2>
        <a:srgbClr val="FFB70B"/>
      </a:lt2>
      <a:accent1>
        <a:srgbClr val="816CCF"/>
      </a:accent1>
      <a:accent2>
        <a:srgbClr val="FFF799"/>
      </a:accent2>
      <a:accent3>
        <a:srgbClr val="3F469A"/>
      </a:accent3>
      <a:accent4>
        <a:srgbClr val="FFEB00"/>
      </a:accent4>
      <a:accent5>
        <a:srgbClr val="C86EF0"/>
      </a:accent5>
      <a:accent6>
        <a:srgbClr val="8583BC"/>
      </a:accent6>
      <a:hlink>
        <a:srgbClr val="0000FF"/>
      </a:hlink>
      <a:folHlink>
        <a:srgbClr val="A116E0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lette AlmaLaurea">
    <a:dk1>
      <a:srgbClr val="000000"/>
    </a:dk1>
    <a:lt1>
      <a:srgbClr val="FFFFFF"/>
    </a:lt1>
    <a:dk2>
      <a:srgbClr val="422E8D"/>
    </a:dk2>
    <a:lt2>
      <a:srgbClr val="FFB70B"/>
    </a:lt2>
    <a:accent1>
      <a:srgbClr val="816CCF"/>
    </a:accent1>
    <a:accent2>
      <a:srgbClr val="FFF799"/>
    </a:accent2>
    <a:accent3>
      <a:srgbClr val="3F469A"/>
    </a:accent3>
    <a:accent4>
      <a:srgbClr val="FFEB00"/>
    </a:accent4>
    <a:accent5>
      <a:srgbClr val="C86EF0"/>
    </a:accent5>
    <a:accent6>
      <a:srgbClr val="8583BC"/>
    </a:accent6>
    <a:hlink>
      <a:srgbClr val="0000FF"/>
    </a:hlink>
    <a:folHlink>
      <a:srgbClr val="A116E0"/>
    </a:folHlink>
  </a:clrScheme>
</a:themeOverride>
</file>

<file path=ppt/theme/themeOverride2.xml><?xml version="1.0" encoding="utf-8"?>
<a:themeOverride xmlns:a="http://schemas.openxmlformats.org/drawingml/2006/main">
  <a:clrScheme name="Palette AlmaLaurea">
    <a:dk1>
      <a:srgbClr val="000000"/>
    </a:dk1>
    <a:lt1>
      <a:srgbClr val="FFFFFF"/>
    </a:lt1>
    <a:dk2>
      <a:srgbClr val="422E8D"/>
    </a:dk2>
    <a:lt2>
      <a:srgbClr val="FFB70B"/>
    </a:lt2>
    <a:accent1>
      <a:srgbClr val="816CCF"/>
    </a:accent1>
    <a:accent2>
      <a:srgbClr val="FFF799"/>
    </a:accent2>
    <a:accent3>
      <a:srgbClr val="3F469A"/>
    </a:accent3>
    <a:accent4>
      <a:srgbClr val="FFEB00"/>
    </a:accent4>
    <a:accent5>
      <a:srgbClr val="C86EF0"/>
    </a:accent5>
    <a:accent6>
      <a:srgbClr val="8583BC"/>
    </a:accent6>
    <a:hlink>
      <a:srgbClr val="0000FF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layout_nuovo_modello5</Template>
  <TotalTime>7270</TotalTime>
  <Words>789</Words>
  <Application>Microsoft Office PowerPoint</Application>
  <PresentationFormat>Presentazione su schermo (4:3)</PresentationFormat>
  <Paragraphs>190</Paragraphs>
  <Slides>13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layout_nuovo_modello5</vt:lpstr>
      <vt:lpstr>Indagine sulla Condizione Occupazionale  dei Diplomati della Scuola di Specializzazione per le Professioni Legali dell’Ateneo di Siena</vt:lpstr>
      <vt:lpstr>Il collettivo esaminato</vt:lpstr>
      <vt:lpstr>Partecipazione all’indagine</vt:lpstr>
      <vt:lpstr>Condizione occupazionale</vt:lpstr>
      <vt:lpstr>Tasso di disoccupazione</vt:lpstr>
      <vt:lpstr>Occupati: prosecuzione del lavoro iniziato  prima del Diploma di Specializzazione</vt:lpstr>
      <vt:lpstr>Tipologia dell’attività lavorativa</vt:lpstr>
      <vt:lpstr>Guadagno mensile netto</vt:lpstr>
      <vt:lpstr>Professione svolta</vt:lpstr>
      <vt:lpstr>Occupati: utilizzo delle competenze acquisite con la Scuola di Specializzazione</vt:lpstr>
      <vt:lpstr>Occupati: utilità della Scuola di Specializzazione per lo svolgimento dell'attività lavorativa</vt:lpstr>
      <vt:lpstr>Occupati: soddisfazione per il lavoro svolto</vt:lpstr>
      <vt:lpstr>Soddisfazione complessiva  della Scuola di Specializzazione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Laureati Pre-Riforma</dc:title>
  <dc:creator>ghiselli</dc:creator>
  <cp:lastModifiedBy>ghiselli</cp:lastModifiedBy>
  <cp:revision>1013</cp:revision>
  <dcterms:created xsi:type="dcterms:W3CDTF">2011-12-22T10:11:52Z</dcterms:created>
  <dcterms:modified xsi:type="dcterms:W3CDTF">2013-07-02T08:53:00Z</dcterms:modified>
</cp:coreProperties>
</file>